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9" r:id="rId2"/>
    <p:sldId id="257" r:id="rId3"/>
    <p:sldId id="258" r:id="rId4"/>
    <p:sldId id="259" r:id="rId5"/>
    <p:sldId id="260" r:id="rId6"/>
    <p:sldId id="261" r:id="rId7"/>
    <p:sldId id="262" r:id="rId8"/>
    <p:sldId id="263" r:id="rId9"/>
    <p:sldId id="265" r:id="rId10"/>
    <p:sldId id="264" r:id="rId11"/>
    <p:sldId id="266" r:id="rId12"/>
    <p:sldId id="268" r:id="rId13"/>
    <p:sldId id="270" r:id="rId14"/>
    <p:sldId id="271" r:id="rId15"/>
    <p:sldId id="272" r:id="rId16"/>
    <p:sldId id="267" r:id="rId1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536" autoAdjust="0"/>
  </p:normalViewPr>
  <p:slideViewPr>
    <p:cSldViewPr>
      <p:cViewPr varScale="1">
        <p:scale>
          <a:sx n="89" d="100"/>
          <a:sy n="89" d="100"/>
        </p:scale>
        <p:origin x="-120" y="-30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93351F5-81F2-4140-98B8-8AF6C0DFA0A2}" type="datetimeFigureOut">
              <a:rPr kumimoji="1" lang="ja-JP" altLang="en-US" smtClean="0"/>
              <a:t>2015/7/1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F7CCEE4-A543-420E-9400-53BE43650CB8}" type="slidenum">
              <a:rPr kumimoji="1" lang="ja-JP" altLang="en-US" smtClean="0"/>
              <a:t>‹#›</a:t>
            </a:fld>
            <a:endParaRPr kumimoji="1" lang="ja-JP" altLang="en-US"/>
          </a:p>
        </p:txBody>
      </p:sp>
    </p:spTree>
    <p:extLst>
      <p:ext uri="{BB962C8B-B14F-4D97-AF65-F5344CB8AC3E}">
        <p14:creationId xmlns:p14="http://schemas.microsoft.com/office/powerpoint/2010/main" val="1124616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4AD8BA-495B-4638-823E-2FE0886E3E26}" type="datetime1">
              <a:rPr kumimoji="1" lang="ja-JP" altLang="en-US" smtClean="0"/>
              <a:t>2015/7/1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427649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C72A56-1927-4F8B-B3EC-959D35961A3C}" type="datetime1">
              <a:rPr kumimoji="1" lang="ja-JP" altLang="en-US" smtClean="0"/>
              <a:t>2015/7/1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1579289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7D9AAB-76DB-4D70-8917-7A9FF0359147}" type="datetime1">
              <a:rPr kumimoji="1" lang="ja-JP" altLang="en-US" smtClean="0"/>
              <a:t>2015/7/1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155928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078098-CDE7-4FD0-B97D-C1A13E88F3F8}" type="datetime1">
              <a:rPr kumimoji="1" lang="ja-JP" altLang="en-US" smtClean="0"/>
              <a:t>2015/7/1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148957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ED4DCE-C759-4CF5-BA57-A7C557CABF2E}" type="datetime1">
              <a:rPr kumimoji="1" lang="ja-JP" altLang="en-US" smtClean="0"/>
              <a:t>2015/7/1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404807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455F52-CA56-4953-A192-F4992DB284B2}" type="datetime1">
              <a:rPr kumimoji="1" lang="ja-JP" altLang="en-US" smtClean="0"/>
              <a:t>2015/7/1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289912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9CDEF7-23BF-48C5-B6F0-E118499061FB}" type="datetime1">
              <a:rPr kumimoji="1" lang="ja-JP" altLang="en-US" smtClean="0"/>
              <a:t>2015/7/1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107018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91D39DD-F342-4A60-9D7A-E7BC69062881}" type="datetime1">
              <a:rPr kumimoji="1" lang="ja-JP" altLang="en-US" smtClean="0"/>
              <a:t>2015/7/1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352288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CFAB4B-F3B7-439E-A2F8-8029AFEEE546}" type="datetime1">
              <a:rPr kumimoji="1" lang="ja-JP" altLang="en-US" smtClean="0"/>
              <a:t>2015/7/1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250762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1699A9-96F4-4217-BA4B-70CC0B0E0418}" type="datetime1">
              <a:rPr kumimoji="1" lang="ja-JP" altLang="en-US" smtClean="0"/>
              <a:t>2015/7/1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271832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41A122-92A4-45BE-B7D9-22D555C83DFD}" type="datetime1">
              <a:rPr kumimoji="1" lang="ja-JP" altLang="en-US" smtClean="0"/>
              <a:t>2015/7/1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3603974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5F3ED-1FBA-4D23-97B9-255E57D3AEFB}" type="datetime1">
              <a:rPr kumimoji="1" lang="ja-JP" altLang="en-US" smtClean="0"/>
              <a:t>2015/7/1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10AA0-1683-4A80-B391-DB8C4AD898C6}" type="slidenum">
              <a:rPr kumimoji="1" lang="ja-JP" altLang="en-US" smtClean="0"/>
              <a:t>‹#›</a:t>
            </a:fld>
            <a:endParaRPr kumimoji="1" lang="ja-JP" altLang="en-US"/>
          </a:p>
        </p:txBody>
      </p:sp>
    </p:spTree>
    <p:extLst>
      <p:ext uri="{BB962C8B-B14F-4D97-AF65-F5344CB8AC3E}">
        <p14:creationId xmlns:p14="http://schemas.microsoft.com/office/powerpoint/2010/main" val="321734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188640"/>
            <a:ext cx="8712968" cy="6063198"/>
          </a:xfrm>
          <a:prstGeom prst="rect">
            <a:avLst/>
          </a:prstGeom>
        </p:spPr>
        <p:txBody>
          <a:bodyPr wrap="square">
            <a:spAutoFit/>
          </a:bodyPr>
          <a:lstStyle/>
          <a:p>
            <a:pPr algn="ctr"/>
            <a:r>
              <a:rPr lang="ja-JP" altLang="ja-JP" sz="4000" b="1" dirty="0" smtClean="0"/>
              <a:t>平和教育アニメ視聴による</a:t>
            </a:r>
            <a:r>
              <a:rPr lang="ja-JP" altLang="ja-JP" sz="4000" dirty="0" smtClean="0"/>
              <a:t/>
            </a:r>
            <a:br>
              <a:rPr lang="ja-JP" altLang="ja-JP" sz="4000" dirty="0" smtClean="0"/>
            </a:br>
            <a:r>
              <a:rPr lang="ja-JP" altLang="ja-JP" sz="4000" b="1" dirty="0" smtClean="0"/>
              <a:t>現職教員のコンフリクト対処スタイルの変化に関する研究</a:t>
            </a:r>
            <a:r>
              <a:rPr lang="ja-JP" altLang="ja-JP" sz="4000" dirty="0" smtClean="0"/>
              <a:t/>
            </a:r>
            <a:br>
              <a:rPr lang="ja-JP" altLang="ja-JP" sz="4000" dirty="0" smtClean="0"/>
            </a:br>
            <a:r>
              <a:rPr lang="en-US" altLang="ja-JP" sz="2000" dirty="0" smtClean="0"/>
              <a:t/>
            </a:r>
            <a:br>
              <a:rPr lang="en-US" altLang="ja-JP" sz="2000" dirty="0" smtClean="0"/>
            </a:br>
            <a:r>
              <a:rPr lang="ja-JP" altLang="en-US" sz="3200" dirty="0" smtClean="0"/>
              <a:t>平和</a:t>
            </a:r>
            <a:r>
              <a:rPr lang="ja-JP" altLang="ja-JP" sz="3200" dirty="0" smtClean="0"/>
              <a:t>教育アニメーション</a:t>
            </a:r>
            <a:r>
              <a:rPr lang="en-US" altLang="ja-JP" sz="3200" dirty="0" smtClean="0"/>
              <a:t/>
            </a:r>
            <a:br>
              <a:rPr lang="en-US" altLang="ja-JP" sz="3200" dirty="0" smtClean="0"/>
            </a:br>
            <a:r>
              <a:rPr lang="ja-JP" altLang="ja-JP" sz="3200" dirty="0" smtClean="0"/>
              <a:t>『みんなが</a:t>
            </a:r>
            <a:r>
              <a:rPr lang="en-US" altLang="ja-JP" sz="3200" dirty="0" smtClean="0"/>
              <a:t>Happy</a:t>
            </a:r>
            <a:r>
              <a:rPr lang="ja-JP" altLang="ja-JP" sz="3200" dirty="0" smtClean="0"/>
              <a:t>になる方法』の効果と意義</a:t>
            </a:r>
            <a:endParaRPr lang="en-US" altLang="ja-JP" sz="3200" dirty="0" smtClean="0"/>
          </a:p>
          <a:p>
            <a:pPr algn="ctr"/>
            <a:endParaRPr lang="en-US" altLang="ja-JP" sz="3200" dirty="0"/>
          </a:p>
          <a:p>
            <a:pPr algn="ctr"/>
            <a:r>
              <a:rPr lang="ja-JP" altLang="ja-JP" sz="2800" b="1" dirty="0" smtClean="0"/>
              <a:t>杉田明宏</a:t>
            </a:r>
            <a:r>
              <a:rPr lang="en-US" altLang="ja-JP" sz="2800" b="1" dirty="0" smtClean="0"/>
              <a:t>  </a:t>
            </a:r>
            <a:r>
              <a:rPr lang="ja-JP" altLang="ja-JP" sz="2800" dirty="0" smtClean="0"/>
              <a:t>・</a:t>
            </a:r>
            <a:r>
              <a:rPr lang="en-US" altLang="ja-JP" sz="2800" dirty="0" smtClean="0"/>
              <a:t>  </a:t>
            </a:r>
            <a:r>
              <a:rPr lang="ja-JP" altLang="ja-JP" sz="2800" b="1" dirty="0" smtClean="0"/>
              <a:t>いとうたけひこ</a:t>
            </a:r>
            <a:r>
              <a:rPr lang="en-US" altLang="ja-JP" sz="2800" b="1" dirty="0" smtClean="0"/>
              <a:t>  </a:t>
            </a:r>
            <a:r>
              <a:rPr lang="ja-JP" altLang="ja-JP" sz="2800" dirty="0" smtClean="0"/>
              <a:t>・</a:t>
            </a:r>
            <a:r>
              <a:rPr lang="en-US" altLang="ja-JP" sz="2800" dirty="0" smtClean="0"/>
              <a:t>  </a:t>
            </a:r>
            <a:r>
              <a:rPr lang="ja-JP" altLang="ja-JP" sz="2800" b="1" dirty="0" smtClean="0"/>
              <a:t>井上孝代</a:t>
            </a:r>
            <a:endParaRPr lang="ja-JP" altLang="ja-JP" sz="2800" dirty="0" smtClean="0"/>
          </a:p>
          <a:p>
            <a:pPr algn="ctr"/>
            <a:r>
              <a:rPr lang="ja-JP" altLang="en-US" sz="2800" dirty="0" smtClean="0"/>
              <a:t>（</a:t>
            </a:r>
            <a:r>
              <a:rPr lang="ja-JP" altLang="ja-JP" sz="2800" dirty="0" smtClean="0"/>
              <a:t>大東文化大学</a:t>
            </a:r>
            <a:r>
              <a:rPr lang="ja-JP" altLang="en-US" sz="2800" dirty="0" smtClean="0"/>
              <a:t>）　 （</a:t>
            </a:r>
            <a:r>
              <a:rPr lang="ja-JP" altLang="ja-JP" sz="2800" dirty="0" smtClean="0"/>
              <a:t>和光大学</a:t>
            </a:r>
            <a:r>
              <a:rPr lang="ja-JP" altLang="en-US" sz="2800" dirty="0" smtClean="0"/>
              <a:t>）　 （</a:t>
            </a:r>
            <a:r>
              <a:rPr lang="ja-JP" altLang="ja-JP" sz="2800" dirty="0" smtClean="0"/>
              <a:t>明治学院大学）</a:t>
            </a:r>
          </a:p>
          <a:p>
            <a:pPr algn="ctr"/>
            <a:r>
              <a:rPr lang="ja-JP" altLang="en-US" sz="2400" dirty="0"/>
              <a:t>日本発達心理学会第</a:t>
            </a:r>
            <a:r>
              <a:rPr lang="en-US" altLang="ja-JP" sz="2400" dirty="0"/>
              <a:t>24</a:t>
            </a:r>
            <a:r>
              <a:rPr lang="ja-JP" altLang="en-US" sz="2400" dirty="0"/>
              <a:t>回大会発表論文集</a:t>
            </a:r>
            <a:r>
              <a:rPr lang="en-US" altLang="ja-JP" sz="2400" dirty="0"/>
              <a:t>, 209.</a:t>
            </a:r>
          </a:p>
          <a:p>
            <a:pPr algn="ctr"/>
            <a:r>
              <a:rPr lang="ja-JP" altLang="en-US" sz="2400" dirty="0" smtClean="0"/>
              <a:t>ポスター発表</a:t>
            </a:r>
            <a:r>
              <a:rPr lang="en-US" altLang="ja-JP" sz="2400" dirty="0" smtClean="0"/>
              <a:t>P2-020</a:t>
            </a:r>
            <a:endParaRPr lang="en-US" altLang="ja-JP" sz="2400" dirty="0"/>
          </a:p>
          <a:p>
            <a:pPr algn="ctr"/>
            <a:r>
              <a:rPr lang="en-US" altLang="ja-JP" sz="2400" dirty="0"/>
              <a:t>2013</a:t>
            </a:r>
            <a:r>
              <a:rPr lang="ja-JP" altLang="en-US" sz="2400" dirty="0"/>
              <a:t>年</a:t>
            </a:r>
            <a:r>
              <a:rPr lang="en-US" altLang="ja-JP" sz="2400" dirty="0"/>
              <a:t>3</a:t>
            </a:r>
            <a:r>
              <a:rPr lang="ja-JP" altLang="en-US" sz="2400" dirty="0"/>
              <a:t>月</a:t>
            </a:r>
            <a:r>
              <a:rPr lang="en-US" altLang="ja-JP" sz="2400" dirty="0"/>
              <a:t>15</a:t>
            </a:r>
            <a:r>
              <a:rPr lang="ja-JP" altLang="en-US" sz="2400" dirty="0"/>
              <a:t>日　</a:t>
            </a:r>
            <a:r>
              <a:rPr lang="en-US" altLang="ja-JP" sz="2400" dirty="0"/>
              <a:t>14:00</a:t>
            </a:r>
            <a:r>
              <a:rPr lang="ja-JP" altLang="en-US" sz="2400" dirty="0"/>
              <a:t>～</a:t>
            </a:r>
            <a:r>
              <a:rPr lang="en-US" altLang="ja-JP" sz="2400" dirty="0"/>
              <a:t>14:50</a:t>
            </a:r>
          </a:p>
          <a:p>
            <a:pPr algn="ctr"/>
            <a:r>
              <a:rPr lang="ja-JP" altLang="en-US" sz="2400" dirty="0" smtClean="0"/>
              <a:t>明治学院大学白金キャンパス さん・サン広場</a:t>
            </a:r>
            <a:endParaRPr lang="en-US" altLang="ja-JP" sz="2400" dirty="0"/>
          </a:p>
        </p:txBody>
      </p:sp>
      <p:sp>
        <p:nvSpPr>
          <p:cNvPr id="3" name="スライド番号プレースホルダー 2"/>
          <p:cNvSpPr>
            <a:spLocks noGrp="1"/>
          </p:cNvSpPr>
          <p:nvPr>
            <p:ph type="sldNum" sz="quarter" idx="12"/>
          </p:nvPr>
        </p:nvSpPr>
        <p:spPr/>
        <p:txBody>
          <a:bodyPr/>
          <a:lstStyle/>
          <a:p>
            <a:fld id="{69B10AA0-1683-4A80-B391-DB8C4AD898C6}" type="slidenum">
              <a:rPr kumimoji="1" lang="ja-JP" altLang="en-US" smtClean="0"/>
              <a:t>1</a:t>
            </a:fld>
            <a:endParaRPr kumimoji="1" lang="ja-JP" altLang="en-US"/>
          </a:p>
        </p:txBody>
      </p:sp>
    </p:spTree>
    <p:extLst>
      <p:ext uri="{BB962C8B-B14F-4D97-AF65-F5344CB8AC3E}">
        <p14:creationId xmlns:p14="http://schemas.microsoft.com/office/powerpoint/2010/main" val="200689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b="1" dirty="0" smtClean="0"/>
              <a:t>結果２：表の説明</a:t>
            </a:r>
            <a:endParaRPr kumimoji="1" lang="ja-JP" altLang="en-US" b="1" dirty="0"/>
          </a:p>
        </p:txBody>
      </p:sp>
      <p:sp>
        <p:nvSpPr>
          <p:cNvPr id="3" name="コンテンツ プレースホルダー 2"/>
          <p:cNvSpPr>
            <a:spLocks noGrp="1"/>
          </p:cNvSpPr>
          <p:nvPr>
            <p:ph idx="1"/>
          </p:nvPr>
        </p:nvSpPr>
        <p:spPr>
          <a:xfrm>
            <a:off x="467544" y="1412776"/>
            <a:ext cx="8219256" cy="4713387"/>
          </a:xfrm>
        </p:spPr>
        <p:txBody>
          <a:bodyPr>
            <a:normAutofit fontScale="92500" lnSpcReduction="10000"/>
          </a:bodyPr>
          <a:lstStyle/>
          <a:p>
            <a:r>
              <a:rPr lang="ja-JP" altLang="en-US" dirty="0"/>
              <a:t>事前テスト得点平均の中央値に基づき、自己志向高低群・他者志向高低群で全体を便宜的に</a:t>
            </a:r>
            <a:r>
              <a:rPr lang="en-US" altLang="ja-JP" dirty="0"/>
              <a:t>4</a:t>
            </a:r>
            <a:r>
              <a:rPr lang="ja-JP" altLang="en-US" dirty="0"/>
              <a:t>群に分けると、「統合」（高・高群）</a:t>
            </a:r>
            <a:r>
              <a:rPr lang="en-US" altLang="ja-JP" dirty="0"/>
              <a:t>9</a:t>
            </a:r>
            <a:r>
              <a:rPr lang="ja-JP" altLang="en-US" dirty="0"/>
              <a:t>人、「強制」（高・低群）</a:t>
            </a:r>
            <a:r>
              <a:rPr lang="en-US" altLang="ja-JP" dirty="0"/>
              <a:t>7</a:t>
            </a:r>
            <a:r>
              <a:rPr lang="ja-JP" altLang="en-US" dirty="0"/>
              <a:t>人、「譲歩」（低・高群）</a:t>
            </a:r>
            <a:r>
              <a:rPr lang="en-US" altLang="ja-JP" dirty="0"/>
              <a:t>8</a:t>
            </a:r>
            <a:r>
              <a:rPr lang="ja-JP" altLang="en-US" dirty="0"/>
              <a:t>人、「回避」（低・低群）</a:t>
            </a:r>
            <a:r>
              <a:rPr lang="en-US" altLang="ja-JP" dirty="0"/>
              <a:t>6</a:t>
            </a:r>
            <a:r>
              <a:rPr lang="ja-JP" altLang="en-US" dirty="0"/>
              <a:t>人であった</a:t>
            </a:r>
            <a:r>
              <a:rPr lang="ja-JP" altLang="en-US" dirty="0" smtClean="0"/>
              <a:t>。</a:t>
            </a:r>
            <a:endParaRPr lang="en-US" altLang="ja-JP" dirty="0" smtClean="0"/>
          </a:p>
          <a:p>
            <a:r>
              <a:rPr lang="ja-JP" altLang="en-US" dirty="0" smtClean="0"/>
              <a:t>同じ</a:t>
            </a:r>
            <a:r>
              <a:rPr lang="ja-JP" altLang="en-US" dirty="0"/>
              <a:t>点数基準で事後テストの結果を見たところ、「統合」（高・高群）は</a:t>
            </a:r>
            <a:r>
              <a:rPr lang="en-US" altLang="ja-JP" dirty="0"/>
              <a:t>20</a:t>
            </a:r>
            <a:r>
              <a:rPr lang="ja-JP" altLang="en-US" dirty="0"/>
              <a:t>人で事前テストよりも</a:t>
            </a:r>
            <a:r>
              <a:rPr lang="en-US" altLang="ja-JP" dirty="0"/>
              <a:t>11</a:t>
            </a:r>
            <a:r>
              <a:rPr lang="ja-JP" altLang="en-US" dirty="0"/>
              <a:t>人増加、「強制」（高・低群）は</a:t>
            </a:r>
            <a:r>
              <a:rPr lang="en-US" altLang="ja-JP" dirty="0"/>
              <a:t>3</a:t>
            </a:r>
            <a:r>
              <a:rPr lang="ja-JP" altLang="en-US" dirty="0"/>
              <a:t>人で</a:t>
            </a:r>
            <a:r>
              <a:rPr lang="en-US" altLang="ja-JP" dirty="0"/>
              <a:t>4</a:t>
            </a:r>
            <a:r>
              <a:rPr lang="ja-JP" altLang="en-US" dirty="0"/>
              <a:t>人減少、「譲歩」（低・高群）は</a:t>
            </a:r>
            <a:r>
              <a:rPr lang="en-US" altLang="ja-JP" dirty="0"/>
              <a:t>5</a:t>
            </a:r>
            <a:r>
              <a:rPr lang="ja-JP" altLang="en-US" dirty="0"/>
              <a:t>人、で</a:t>
            </a:r>
            <a:r>
              <a:rPr lang="en-US" altLang="ja-JP" dirty="0"/>
              <a:t>3</a:t>
            </a:r>
            <a:r>
              <a:rPr lang="ja-JP" altLang="en-US" dirty="0"/>
              <a:t>人減少、「回避」（低・低群）は</a:t>
            </a:r>
            <a:r>
              <a:rPr lang="en-US" altLang="ja-JP" dirty="0"/>
              <a:t>2</a:t>
            </a:r>
            <a:r>
              <a:rPr lang="ja-JP" altLang="en-US" dirty="0"/>
              <a:t>人で</a:t>
            </a:r>
            <a:r>
              <a:rPr lang="en-US" altLang="ja-JP" dirty="0"/>
              <a:t>4</a:t>
            </a:r>
            <a:r>
              <a:rPr lang="ja-JP" altLang="en-US" dirty="0"/>
              <a:t>人減少という変化が見られた。</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10</a:t>
            </a:fld>
            <a:endParaRPr kumimoji="1" lang="ja-JP" altLang="en-US"/>
          </a:p>
        </p:txBody>
      </p:sp>
    </p:spTree>
    <p:extLst>
      <p:ext uri="{BB962C8B-B14F-4D97-AF65-F5344CB8AC3E}">
        <p14:creationId xmlns:p14="http://schemas.microsoft.com/office/powerpoint/2010/main" val="3933966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19256" cy="778098"/>
          </a:xfrm>
        </p:spPr>
        <p:txBody>
          <a:bodyPr/>
          <a:lstStyle/>
          <a:p>
            <a:pPr algn="l"/>
            <a:r>
              <a:rPr lang="ja-JP" altLang="en-US" b="1" dirty="0" smtClean="0"/>
              <a:t>結果</a:t>
            </a:r>
            <a:r>
              <a:rPr lang="en-US" altLang="ja-JP" b="1" dirty="0" smtClean="0"/>
              <a:t>3</a:t>
            </a:r>
            <a:r>
              <a:rPr lang="ja-JP" altLang="en-US" b="1" dirty="0" smtClean="0"/>
              <a:t>：ポジティブな効果</a:t>
            </a:r>
            <a:endParaRPr kumimoji="1" lang="ja-JP" altLang="en-US" b="1" dirty="0"/>
          </a:p>
        </p:txBody>
      </p:sp>
      <p:sp>
        <p:nvSpPr>
          <p:cNvPr id="3" name="コンテンツ プレースホルダー 2"/>
          <p:cNvSpPr>
            <a:spLocks noGrp="1"/>
          </p:cNvSpPr>
          <p:nvPr>
            <p:ph idx="1"/>
          </p:nvPr>
        </p:nvSpPr>
        <p:spPr>
          <a:xfrm>
            <a:off x="107504" y="1196752"/>
            <a:ext cx="8579296" cy="5472608"/>
          </a:xfrm>
        </p:spPr>
        <p:txBody>
          <a:bodyPr>
            <a:normAutofit fontScale="92500" lnSpcReduction="10000"/>
          </a:bodyPr>
          <a:lstStyle/>
          <a:p>
            <a:r>
              <a:rPr lang="ja-JP" altLang="ja-JP" dirty="0"/>
              <a:t>事前と事後の各タイプの人数の変化から効果の有無を検討すると、</a:t>
            </a:r>
            <a:r>
              <a:rPr lang="en-US" altLang="ja-JP" i="1" dirty="0"/>
              <a:t>χ</a:t>
            </a:r>
            <a:r>
              <a:rPr lang="ja-JP" altLang="ja-JP" baseline="30000" dirty="0"/>
              <a:t>２ </a:t>
            </a:r>
            <a:r>
              <a:rPr lang="en-US" altLang="ja-JP" dirty="0"/>
              <a:t>(3)</a:t>
            </a:r>
            <a:r>
              <a:rPr lang="en-US" altLang="ja-JP" baseline="30000" dirty="0"/>
              <a:t> </a:t>
            </a:r>
            <a:r>
              <a:rPr lang="en-US" altLang="ja-JP" dirty="0"/>
              <a:t>= 8.465, p =.039</a:t>
            </a:r>
            <a:r>
              <a:rPr lang="ja-JP" altLang="ja-JP" dirty="0"/>
              <a:t>であり、統計的に有意な効果があった。残差分析より</a:t>
            </a:r>
            <a:r>
              <a:rPr lang="ja-JP" altLang="ja-JP" sz="3500" dirty="0"/>
              <a:t>「統合」の人数が有意に増加</a:t>
            </a:r>
            <a:r>
              <a:rPr lang="ja-JP" altLang="ja-JP" dirty="0"/>
              <a:t>していた</a:t>
            </a:r>
            <a:r>
              <a:rPr lang="ja-JP" altLang="ja-JP" dirty="0" smtClean="0"/>
              <a:t>。</a:t>
            </a:r>
            <a:endParaRPr lang="en-US" altLang="ja-JP" dirty="0" smtClean="0"/>
          </a:p>
          <a:p>
            <a:r>
              <a:rPr lang="ja-JP" altLang="ja-JP" dirty="0" smtClean="0"/>
              <a:t>効果</a:t>
            </a:r>
            <a:r>
              <a:rPr lang="ja-JP" altLang="ja-JP" dirty="0"/>
              <a:t>の大きさの指標</a:t>
            </a:r>
            <a:r>
              <a:rPr lang="en-US" altLang="ja-JP" dirty="0"/>
              <a:t>Cramer</a:t>
            </a:r>
            <a:r>
              <a:rPr lang="ja-JP" altLang="ja-JP" dirty="0"/>
              <a:t>の</a:t>
            </a:r>
            <a:r>
              <a:rPr lang="en-US" altLang="ja-JP" i="1" dirty="0"/>
              <a:t>V</a:t>
            </a:r>
            <a:r>
              <a:rPr lang="ja-JP" altLang="ja-JP" dirty="0"/>
              <a:t>値は</a:t>
            </a:r>
            <a:r>
              <a:rPr lang="en-US" altLang="ja-JP" dirty="0"/>
              <a:t> .3764 </a:t>
            </a:r>
            <a:r>
              <a:rPr lang="ja-JP" altLang="ja-JP" dirty="0"/>
              <a:t>であり、</a:t>
            </a:r>
            <a:r>
              <a:rPr lang="ja-JP" altLang="ja-JP" sz="3900" b="1" dirty="0"/>
              <a:t>「大きな」効果量が得られた</a:t>
            </a:r>
            <a:r>
              <a:rPr lang="ja-JP" altLang="ja-JP" dirty="0"/>
              <a:t>と解釈できる</a:t>
            </a:r>
            <a:r>
              <a:rPr lang="ja-JP" altLang="ja-JP" dirty="0" smtClean="0"/>
              <a:t>。</a:t>
            </a:r>
            <a:endParaRPr lang="en-US" altLang="ja-JP" dirty="0" smtClean="0"/>
          </a:p>
          <a:p>
            <a:r>
              <a:rPr lang="ja-JP" altLang="ja-JP" dirty="0" smtClean="0"/>
              <a:t>効果</a:t>
            </a:r>
            <a:r>
              <a:rPr lang="ja-JP" altLang="ja-JP" dirty="0"/>
              <a:t>の一般性をみるために、「統合」に</a:t>
            </a:r>
            <a:r>
              <a:rPr lang="en-US" altLang="ja-JP" dirty="0"/>
              <a:t>3</a:t>
            </a:r>
            <a:r>
              <a:rPr lang="ja-JP" altLang="ja-JP" dirty="0"/>
              <a:t>点、「強制」「譲歩」に</a:t>
            </a:r>
            <a:r>
              <a:rPr lang="en-US" altLang="ja-JP" dirty="0"/>
              <a:t>2</a:t>
            </a:r>
            <a:r>
              <a:rPr lang="ja-JP" altLang="ja-JP" dirty="0"/>
              <a:t>点、「回避」に</a:t>
            </a:r>
            <a:r>
              <a:rPr lang="en-US" altLang="ja-JP" dirty="0"/>
              <a:t>1</a:t>
            </a:r>
            <a:r>
              <a:rPr lang="ja-JP" altLang="ja-JP" dirty="0"/>
              <a:t>点を与えて点数の増減をみると、プラスの変化</a:t>
            </a:r>
            <a:r>
              <a:rPr lang="en-US" altLang="ja-JP" dirty="0"/>
              <a:t>12</a:t>
            </a:r>
            <a:r>
              <a:rPr lang="ja-JP" altLang="ja-JP" dirty="0"/>
              <a:t>名、変化なし</a:t>
            </a:r>
            <a:r>
              <a:rPr lang="en-US" altLang="ja-JP" dirty="0"/>
              <a:t>18</a:t>
            </a:r>
            <a:r>
              <a:rPr lang="ja-JP" altLang="ja-JP" dirty="0"/>
              <a:t>人、マイナスの変化</a:t>
            </a:r>
            <a:r>
              <a:rPr lang="en-US" altLang="ja-JP" dirty="0"/>
              <a:t>0</a:t>
            </a:r>
            <a:r>
              <a:rPr lang="ja-JP" altLang="ja-JP" dirty="0"/>
              <a:t>人であり、</a:t>
            </a:r>
            <a:r>
              <a:rPr lang="ja-JP" altLang="ja-JP" sz="3900" b="1" dirty="0"/>
              <a:t>全体の</a:t>
            </a:r>
            <a:r>
              <a:rPr lang="en-US" altLang="ja-JP" sz="3900" b="1" dirty="0"/>
              <a:t>40%</a:t>
            </a:r>
            <a:r>
              <a:rPr lang="ja-JP" altLang="ja-JP" sz="3900" b="1" dirty="0"/>
              <a:t>にプラスの効果</a:t>
            </a:r>
            <a:r>
              <a:rPr lang="ja-JP" altLang="ja-JP" dirty="0"/>
              <a:t>があったといえる。</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11</a:t>
            </a:fld>
            <a:endParaRPr kumimoji="1" lang="ja-JP" altLang="en-US"/>
          </a:p>
        </p:txBody>
      </p:sp>
    </p:spTree>
    <p:extLst>
      <p:ext uri="{BB962C8B-B14F-4D97-AF65-F5344CB8AC3E}">
        <p14:creationId xmlns:p14="http://schemas.microsoft.com/office/powerpoint/2010/main" val="3594689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b="1" dirty="0" smtClean="0"/>
              <a:t>考察１：「統合」タイプの増加</a:t>
            </a:r>
            <a:endParaRPr kumimoji="1" lang="ja-JP" altLang="en-US" b="1" dirty="0"/>
          </a:p>
        </p:txBody>
      </p:sp>
      <p:sp>
        <p:nvSpPr>
          <p:cNvPr id="3" name="コンテンツ プレースホルダー 2"/>
          <p:cNvSpPr>
            <a:spLocks noGrp="1"/>
          </p:cNvSpPr>
          <p:nvPr>
            <p:ph idx="1"/>
          </p:nvPr>
        </p:nvSpPr>
        <p:spPr>
          <a:xfrm>
            <a:off x="457200" y="1412776"/>
            <a:ext cx="8229600" cy="5256584"/>
          </a:xfrm>
        </p:spPr>
        <p:txBody>
          <a:bodyPr>
            <a:normAutofit lnSpcReduction="10000"/>
          </a:bodyPr>
          <a:lstStyle/>
          <a:p>
            <a:r>
              <a:rPr lang="ja-JP" altLang="ja-JP" dirty="0"/>
              <a:t>今回の事前事後テストの結果では、自己志向と他者志向のいずれもが、プログラム終了直後に向上した。また、この</a:t>
            </a:r>
            <a:r>
              <a:rPr lang="en-US" altLang="ja-JP" dirty="0"/>
              <a:t>2</a:t>
            </a:r>
            <a:r>
              <a:rPr lang="ja-JP" altLang="ja-JP" dirty="0" err="1"/>
              <a:t>つに</a:t>
            </a:r>
            <a:r>
              <a:rPr lang="ja-JP" altLang="ja-JP" dirty="0"/>
              <a:t>基づく</a:t>
            </a:r>
            <a:r>
              <a:rPr lang="ja-JP" altLang="ja-JP" dirty="0" smtClean="0"/>
              <a:t>二重</a:t>
            </a:r>
            <a:r>
              <a:rPr lang="ja-JP" altLang="en-US" dirty="0"/>
              <a:t>考慮</a:t>
            </a:r>
            <a:r>
              <a:rPr lang="ja-JP" altLang="ja-JP" dirty="0" smtClean="0"/>
              <a:t>モデル（</a:t>
            </a:r>
            <a:r>
              <a:rPr lang="ja-JP" altLang="en-US" dirty="0" smtClean="0"/>
              <a:t>村山・藤本・大坊</a:t>
            </a:r>
            <a:r>
              <a:rPr lang="en-US" altLang="ja-JP" dirty="0" smtClean="0"/>
              <a:t>, 2005</a:t>
            </a:r>
            <a:r>
              <a:rPr lang="en-US" altLang="ja-JP" dirty="0"/>
              <a:t>) </a:t>
            </a:r>
            <a:r>
              <a:rPr lang="ja-JP" altLang="ja-JP" dirty="0"/>
              <a:t>による４つの類型の人数の変化から見ても、自己志向と他者志向の両方を兼ね備える「統合」タイプ</a:t>
            </a:r>
            <a:r>
              <a:rPr lang="ja-JP" altLang="ja-JP" dirty="0" smtClean="0"/>
              <a:t>の</a:t>
            </a:r>
            <a:r>
              <a:rPr lang="ja-JP" altLang="en-US" dirty="0" smtClean="0"/>
              <a:t>受講生</a:t>
            </a:r>
            <a:r>
              <a:rPr lang="ja-JP" altLang="ja-JP" dirty="0" smtClean="0"/>
              <a:t>が</a:t>
            </a:r>
            <a:r>
              <a:rPr lang="ja-JP" altLang="ja-JP" dirty="0"/>
              <a:t>増加</a:t>
            </a:r>
            <a:r>
              <a:rPr lang="ja-JP" altLang="ja-JP" dirty="0" smtClean="0"/>
              <a:t>した</a:t>
            </a:r>
            <a:r>
              <a:rPr lang="ja-JP" altLang="en-US" dirty="0" smtClean="0"/>
              <a:t>といえよう</a:t>
            </a:r>
            <a:r>
              <a:rPr lang="ja-JP" altLang="ja-JP" dirty="0" smtClean="0"/>
              <a:t>。</a:t>
            </a:r>
            <a:endParaRPr lang="en-US" altLang="ja-JP" dirty="0" smtClean="0"/>
          </a:p>
          <a:p>
            <a:r>
              <a:rPr lang="ja-JP" altLang="ja-JP" dirty="0" smtClean="0"/>
              <a:t>杉田</a:t>
            </a:r>
            <a:r>
              <a:rPr lang="ja-JP" altLang="ja-JP" dirty="0"/>
              <a:t>・いとう・井上（</a:t>
            </a:r>
            <a:r>
              <a:rPr lang="en-US" altLang="ja-JP" dirty="0"/>
              <a:t>2012</a:t>
            </a:r>
            <a:r>
              <a:rPr lang="ja-JP" altLang="ja-JP" dirty="0"/>
              <a:t>）の大学</a:t>
            </a:r>
            <a:r>
              <a:rPr lang="en-US" altLang="ja-JP" dirty="0"/>
              <a:t>1</a:t>
            </a:r>
            <a:r>
              <a:rPr lang="ja-JP" altLang="ja-JP" dirty="0"/>
              <a:t>年生の変化と同様に、今回の教員を対象としたプログラムの結果</a:t>
            </a:r>
            <a:r>
              <a:rPr lang="ja-JP" altLang="ja-JP" dirty="0" smtClean="0"/>
              <a:t>も</a:t>
            </a:r>
            <a:r>
              <a:rPr lang="ja-JP" altLang="en-US" dirty="0" smtClean="0"/>
              <a:t>、</a:t>
            </a:r>
            <a:r>
              <a:rPr lang="ja-JP" altLang="ja-JP" dirty="0" smtClean="0"/>
              <a:t>当該</a:t>
            </a:r>
            <a:r>
              <a:rPr lang="ja-JP" altLang="en-US" dirty="0" smtClean="0"/>
              <a:t>アニメーション</a:t>
            </a:r>
            <a:r>
              <a:rPr lang="ja-JP" altLang="ja-JP" dirty="0" smtClean="0"/>
              <a:t>を</a:t>
            </a:r>
            <a:r>
              <a:rPr lang="ja-JP" altLang="ja-JP" dirty="0"/>
              <a:t>用いた教育の有効性を示唆するものであった。</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12</a:t>
            </a:fld>
            <a:endParaRPr kumimoji="1" lang="ja-JP" altLang="en-US"/>
          </a:p>
        </p:txBody>
      </p:sp>
    </p:spTree>
    <p:extLst>
      <p:ext uri="{BB962C8B-B14F-4D97-AF65-F5344CB8AC3E}">
        <p14:creationId xmlns:p14="http://schemas.microsoft.com/office/powerpoint/2010/main" val="944830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b="1" dirty="0" smtClean="0"/>
              <a:t>考察２：アニメ導入の効果</a:t>
            </a:r>
            <a:endParaRPr kumimoji="1" lang="ja-JP" altLang="en-US" b="1" dirty="0"/>
          </a:p>
        </p:txBody>
      </p:sp>
      <p:sp>
        <p:nvSpPr>
          <p:cNvPr id="3" name="コンテンツ プレースホルダー 2"/>
          <p:cNvSpPr>
            <a:spLocks noGrp="1"/>
          </p:cNvSpPr>
          <p:nvPr>
            <p:ph idx="1"/>
          </p:nvPr>
        </p:nvSpPr>
        <p:spPr>
          <a:xfrm>
            <a:off x="457200" y="1600200"/>
            <a:ext cx="6779096" cy="4997152"/>
          </a:xfrm>
        </p:spPr>
        <p:txBody>
          <a:bodyPr>
            <a:normAutofit lnSpcReduction="10000"/>
          </a:bodyPr>
          <a:lstStyle/>
          <a:p>
            <a:r>
              <a:rPr lang="ja-JP" altLang="en-US" dirty="0"/>
              <a:t>今回</a:t>
            </a:r>
            <a:r>
              <a:rPr lang="ja-JP" altLang="en-US" dirty="0" smtClean="0"/>
              <a:t>の講習プログラム</a:t>
            </a:r>
            <a:r>
              <a:rPr lang="ja-JP" altLang="en-US" dirty="0"/>
              <a:t>は、アニメを導入したこと</a:t>
            </a:r>
            <a:r>
              <a:rPr lang="ja-JP" altLang="en-US" dirty="0" smtClean="0"/>
              <a:t>、コンフリクトに重き</a:t>
            </a:r>
            <a:r>
              <a:rPr lang="ja-JP" altLang="en-US" dirty="0"/>
              <a:t>をおいたこと</a:t>
            </a:r>
            <a:r>
              <a:rPr lang="ja-JP" altLang="en-US" dirty="0" smtClean="0"/>
              <a:t>、ディスカッション</a:t>
            </a:r>
            <a:r>
              <a:rPr lang="ja-JP" altLang="en-US" dirty="0"/>
              <a:t>を取り入れたこと、</a:t>
            </a:r>
            <a:r>
              <a:rPr lang="ja-JP" altLang="en-US" dirty="0" smtClean="0"/>
              <a:t>事前・事後</a:t>
            </a:r>
            <a:r>
              <a:rPr lang="ja-JP" altLang="en-US" dirty="0"/>
              <a:t>テストの比較によるプログラム評価をとりいれた、という</a:t>
            </a:r>
            <a:r>
              <a:rPr lang="en-US" altLang="ja-JP" dirty="0"/>
              <a:t>4</a:t>
            </a:r>
            <a:r>
              <a:rPr lang="ja-JP" altLang="en-US" dirty="0"/>
              <a:t>点が特徴的だった</a:t>
            </a:r>
            <a:r>
              <a:rPr lang="ja-JP" altLang="en-US" dirty="0" smtClean="0"/>
              <a:t>。</a:t>
            </a:r>
            <a:endParaRPr lang="en-US" altLang="ja-JP" dirty="0" smtClean="0"/>
          </a:p>
          <a:p>
            <a:r>
              <a:rPr lang="ja-JP" altLang="en-US" dirty="0" smtClean="0"/>
              <a:t>感想</a:t>
            </a:r>
            <a:r>
              <a:rPr lang="ja-JP" altLang="en-US" dirty="0"/>
              <a:t>文から、アニメを導入することにより</a:t>
            </a:r>
            <a:r>
              <a:rPr lang="ja-JP" altLang="en-US" dirty="0" smtClean="0"/>
              <a:t>、親しみやすい</a:t>
            </a:r>
            <a:r>
              <a:rPr lang="ja-JP" altLang="en-US" dirty="0"/>
              <a:t>テーマとして捉えられ、また、リラックスして受講できたということが明らかになった。</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13</a:t>
            </a:fld>
            <a:endParaRPr kumimoji="1" lang="ja-JP" altLang="en-US"/>
          </a:p>
        </p:txBody>
      </p:sp>
      <p:pic>
        <p:nvPicPr>
          <p:cNvPr id="5" name="図 4"/>
          <p:cNvPicPr/>
          <p:nvPr/>
        </p:nvPicPr>
        <p:blipFill>
          <a:blip r:embed="rId2">
            <a:extLst>
              <a:ext uri="{28A0092B-C50C-407E-A947-70E740481C1C}">
                <a14:useLocalDpi xmlns:a14="http://schemas.microsoft.com/office/drawing/2010/main" val="0"/>
              </a:ext>
            </a:extLst>
          </a:blip>
          <a:srcRect/>
          <a:stretch>
            <a:fillRect/>
          </a:stretch>
        </p:blipFill>
        <p:spPr bwMode="auto">
          <a:xfrm>
            <a:off x="7225720" y="1772816"/>
            <a:ext cx="1907704" cy="1440160"/>
          </a:xfrm>
          <a:prstGeom prst="rect">
            <a:avLst/>
          </a:prstGeom>
          <a:noFill/>
        </p:spPr>
      </p:pic>
      <p:pic>
        <p:nvPicPr>
          <p:cNvPr id="6" name="図 5"/>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429000"/>
            <a:ext cx="1907704" cy="1356723"/>
          </a:xfrm>
          <a:prstGeom prst="rect">
            <a:avLst/>
          </a:prstGeom>
          <a:noFill/>
        </p:spPr>
      </p:pic>
      <p:pic>
        <p:nvPicPr>
          <p:cNvPr id="7" name="図 6"/>
          <p:cNvPicPr/>
          <p:nvPr/>
        </p:nvPicPr>
        <p:blipFill>
          <a:blip r:embed="rId4">
            <a:extLst>
              <a:ext uri="{28A0092B-C50C-407E-A947-70E740481C1C}">
                <a14:useLocalDpi xmlns:a14="http://schemas.microsoft.com/office/drawing/2010/main" val="0"/>
              </a:ext>
            </a:extLst>
          </a:blip>
          <a:srcRect/>
          <a:stretch>
            <a:fillRect/>
          </a:stretch>
        </p:blipFill>
        <p:spPr bwMode="auto">
          <a:xfrm>
            <a:off x="7236296" y="5157192"/>
            <a:ext cx="1907704" cy="1256025"/>
          </a:xfrm>
          <a:prstGeom prst="rect">
            <a:avLst/>
          </a:prstGeom>
          <a:noFill/>
          <a:ln>
            <a:noFill/>
          </a:ln>
        </p:spPr>
      </p:pic>
    </p:spTree>
    <p:extLst>
      <p:ext uri="{BB962C8B-B14F-4D97-AF65-F5344CB8AC3E}">
        <p14:creationId xmlns:p14="http://schemas.microsoft.com/office/powerpoint/2010/main" val="3320208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5770984" cy="1143000"/>
          </a:xfrm>
        </p:spPr>
        <p:txBody>
          <a:bodyPr>
            <a:normAutofit fontScale="90000"/>
          </a:bodyPr>
          <a:lstStyle/>
          <a:p>
            <a:r>
              <a:rPr kumimoji="1" lang="ja-JP" altLang="en-US" b="1" dirty="0" smtClean="0"/>
              <a:t>考察３：アニメ教材の意</a:t>
            </a:r>
            <a:r>
              <a:rPr kumimoji="1" lang="ja-JP" altLang="en-US" dirty="0" smtClean="0"/>
              <a:t>義</a:t>
            </a:r>
            <a:endParaRPr kumimoji="1" lang="ja-JP" altLang="en-US" dirty="0"/>
          </a:p>
        </p:txBody>
      </p:sp>
      <p:sp>
        <p:nvSpPr>
          <p:cNvPr id="3" name="コンテンツ プレースホルダー 2"/>
          <p:cNvSpPr>
            <a:spLocks noGrp="1"/>
          </p:cNvSpPr>
          <p:nvPr>
            <p:ph idx="1"/>
          </p:nvPr>
        </p:nvSpPr>
        <p:spPr>
          <a:xfrm>
            <a:off x="107504" y="1600200"/>
            <a:ext cx="5976664" cy="5141168"/>
          </a:xfrm>
        </p:spPr>
        <p:txBody>
          <a:bodyPr>
            <a:normAutofit fontScale="92500" lnSpcReduction="20000"/>
          </a:bodyPr>
          <a:lstStyle/>
          <a:p>
            <a:r>
              <a:rPr lang="ja-JP" altLang="ja-JP" dirty="0"/>
              <a:t>本研究では、アニメという手法を</a:t>
            </a:r>
            <a:r>
              <a:rPr lang="ja-JP" altLang="ja-JP" dirty="0" smtClean="0"/>
              <a:t>用い</a:t>
            </a:r>
            <a:r>
              <a:rPr lang="ja-JP" altLang="en-US" dirty="0" smtClean="0"/>
              <a:t>た</a:t>
            </a:r>
            <a:r>
              <a:rPr lang="ja-JP" altLang="ja-JP" dirty="0" smtClean="0"/>
              <a:t>、子ども</a:t>
            </a:r>
            <a:r>
              <a:rPr lang="ja-JP" altLang="ja-JP" dirty="0"/>
              <a:t>に</a:t>
            </a:r>
            <a:r>
              <a:rPr lang="ja-JP" altLang="ja-JP" dirty="0" smtClean="0"/>
              <a:t>も</a:t>
            </a:r>
            <a:r>
              <a:rPr lang="ja-JP" altLang="en-US" dirty="0" smtClean="0"/>
              <a:t>大人にも</a:t>
            </a:r>
            <a:r>
              <a:rPr lang="ja-JP" altLang="ja-JP" dirty="0" smtClean="0"/>
              <a:t>親しみやすい</a:t>
            </a:r>
            <a:r>
              <a:rPr lang="ja-JP" altLang="ja-JP" dirty="0"/>
              <a:t>映像教材を使用している</a:t>
            </a:r>
            <a:r>
              <a:rPr lang="ja-JP" altLang="ja-JP" dirty="0" smtClean="0"/>
              <a:t>。</a:t>
            </a:r>
            <a:endParaRPr lang="en-US" altLang="ja-JP" dirty="0" smtClean="0"/>
          </a:p>
          <a:p>
            <a:r>
              <a:rPr lang="ja-JP" altLang="ja-JP" dirty="0"/>
              <a:t>池島・竹内（</a:t>
            </a:r>
            <a:r>
              <a:rPr lang="en-US" altLang="ja-JP" dirty="0"/>
              <a:t>2011</a:t>
            </a:r>
            <a:r>
              <a:rPr lang="ja-JP" altLang="ja-JP" dirty="0"/>
              <a:t>）で</a:t>
            </a:r>
            <a:r>
              <a:rPr lang="ja-JP" altLang="ja-JP" dirty="0" smtClean="0"/>
              <a:t>は</a:t>
            </a:r>
            <a:r>
              <a:rPr lang="ja-JP" altLang="en-US" dirty="0" smtClean="0"/>
              <a:t>、</a:t>
            </a:r>
            <a:r>
              <a:rPr lang="ja-JP" altLang="ja-JP" dirty="0" smtClean="0"/>
              <a:t>現場</a:t>
            </a:r>
            <a:r>
              <a:rPr lang="ja-JP" altLang="ja-JP" dirty="0"/>
              <a:t>教師が</a:t>
            </a:r>
            <a:r>
              <a:rPr lang="ja-JP" altLang="ja-JP" dirty="0" smtClean="0"/>
              <a:t>出演</a:t>
            </a:r>
            <a:r>
              <a:rPr lang="ja-JP" altLang="en-US" dirty="0" smtClean="0"/>
              <a:t>・実演する</a:t>
            </a:r>
            <a:r>
              <a:rPr lang="en-US" altLang="ja-JP" dirty="0" smtClean="0"/>
              <a:t>DVD</a:t>
            </a:r>
            <a:r>
              <a:rPr lang="ja-JP" altLang="ja-JP" dirty="0"/>
              <a:t>の</a:t>
            </a:r>
            <a:r>
              <a:rPr lang="ja-JP" altLang="ja-JP" dirty="0" smtClean="0"/>
              <a:t>付録</a:t>
            </a:r>
            <a:r>
              <a:rPr lang="ja-JP" altLang="en-US" dirty="0" smtClean="0"/>
              <a:t>によって</a:t>
            </a:r>
            <a:r>
              <a:rPr lang="ja-JP" altLang="ja-JP" dirty="0" smtClean="0"/>
              <a:t>、</a:t>
            </a:r>
            <a:r>
              <a:rPr lang="ja-JP" altLang="ja-JP" dirty="0"/>
              <a:t>ピア・</a:t>
            </a:r>
            <a:r>
              <a:rPr lang="ja-JP" altLang="ja-JP" dirty="0" smtClean="0"/>
              <a:t>メディエーション</a:t>
            </a:r>
            <a:r>
              <a:rPr lang="ja-JP" altLang="en-US" dirty="0" smtClean="0"/>
              <a:t>の指導スキルを高めようとしている</a:t>
            </a:r>
            <a:r>
              <a:rPr lang="ja-JP" altLang="ja-JP" dirty="0" smtClean="0"/>
              <a:t>。</a:t>
            </a:r>
            <a:r>
              <a:rPr lang="ja-JP" altLang="en-US" dirty="0" smtClean="0"/>
              <a:t>アニメでなく</a:t>
            </a:r>
            <a:r>
              <a:rPr lang="ja-JP" altLang="ja-JP" dirty="0" smtClean="0"/>
              <a:t>、</a:t>
            </a:r>
            <a:r>
              <a:rPr lang="ja-JP" altLang="ja-JP" dirty="0"/>
              <a:t>身近な出演者のストーリーを教育活用する方法も重要である。</a:t>
            </a:r>
            <a:endParaRPr lang="en-US" altLang="ja-JP" dirty="0"/>
          </a:p>
          <a:p>
            <a:r>
              <a:rPr lang="ja-JP" altLang="ja-JP" dirty="0" smtClean="0"/>
              <a:t>それぞれ</a:t>
            </a:r>
            <a:r>
              <a:rPr lang="ja-JP" altLang="ja-JP" dirty="0"/>
              <a:t>の方法での有効性を認め合いながら</a:t>
            </a:r>
            <a:r>
              <a:rPr lang="ja-JP" altLang="ja-JP" dirty="0" smtClean="0"/>
              <a:t>、</a:t>
            </a:r>
            <a:r>
              <a:rPr lang="ja-JP" altLang="en-US" dirty="0"/>
              <a:t>各々</a:t>
            </a:r>
            <a:r>
              <a:rPr lang="ja-JP" altLang="ja-JP" dirty="0" smtClean="0"/>
              <a:t>の</a:t>
            </a:r>
            <a:r>
              <a:rPr lang="ja-JP" altLang="ja-JP" dirty="0"/>
              <a:t>特徴を生かした教材利用が今後求められよう。</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14</a:t>
            </a:fld>
            <a:endParaRPr kumimoji="1" lang="ja-JP" alt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5428" y="3140968"/>
            <a:ext cx="2548045" cy="35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39" y="153937"/>
            <a:ext cx="2031019" cy="2915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9152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b="1" dirty="0" smtClean="0"/>
              <a:t>考察４：今後の介入研究</a:t>
            </a:r>
            <a:endParaRPr kumimoji="1" lang="ja-JP" altLang="en-US" b="1" dirty="0"/>
          </a:p>
        </p:txBody>
      </p:sp>
      <p:sp>
        <p:nvSpPr>
          <p:cNvPr id="3" name="コンテンツ プレースホルダー 2"/>
          <p:cNvSpPr>
            <a:spLocks noGrp="1"/>
          </p:cNvSpPr>
          <p:nvPr>
            <p:ph idx="1"/>
          </p:nvPr>
        </p:nvSpPr>
        <p:spPr>
          <a:xfrm>
            <a:off x="395536" y="1412776"/>
            <a:ext cx="8208912" cy="5040560"/>
          </a:xfrm>
        </p:spPr>
        <p:txBody>
          <a:bodyPr>
            <a:normAutofit fontScale="92500" lnSpcReduction="20000"/>
          </a:bodyPr>
          <a:lstStyle/>
          <a:p>
            <a:r>
              <a:rPr lang="ja-JP" altLang="ja-JP" dirty="0"/>
              <a:t>今回の実践は心理学実験としてではなく、現場教師への平和理論の紹介と、紛争解決教育の導入を</a:t>
            </a:r>
            <a:r>
              <a:rPr lang="ja-JP" altLang="ja-JP" dirty="0" smtClean="0"/>
              <a:t>目的</a:t>
            </a:r>
            <a:r>
              <a:rPr lang="ja-JP" altLang="en-US" dirty="0" smtClean="0"/>
              <a:t>とする</a:t>
            </a:r>
            <a:r>
              <a:rPr lang="ja-JP" altLang="ja-JP" dirty="0" smtClean="0"/>
              <a:t>教育</a:t>
            </a:r>
            <a:r>
              <a:rPr lang="ja-JP" altLang="en-US" dirty="0" smtClean="0"/>
              <a:t>の</a:t>
            </a:r>
            <a:r>
              <a:rPr lang="ja-JP" altLang="ja-JP" dirty="0" smtClean="0"/>
              <a:t>場面</a:t>
            </a:r>
            <a:r>
              <a:rPr lang="ja-JP" altLang="ja-JP" dirty="0"/>
              <a:t>で実施された。したがって、アニメーション作品以外の要素の効果</a:t>
            </a:r>
            <a:r>
              <a:rPr lang="ja-JP" altLang="ja-JP" dirty="0" smtClean="0"/>
              <a:t>も</a:t>
            </a:r>
            <a:r>
              <a:rPr lang="ja-JP" altLang="en-US" dirty="0"/>
              <a:t>混入</a:t>
            </a:r>
            <a:r>
              <a:rPr lang="ja-JP" altLang="en-US" dirty="0" smtClean="0"/>
              <a:t>した</a:t>
            </a:r>
            <a:r>
              <a:rPr lang="ja-JP" altLang="ja-JP" dirty="0" smtClean="0"/>
              <a:t>評価が</a:t>
            </a:r>
            <a:r>
              <a:rPr lang="ja-JP" altLang="en-US" dirty="0" smtClean="0"/>
              <a:t>な</a:t>
            </a:r>
            <a:r>
              <a:rPr lang="ja-JP" altLang="ja-JP" dirty="0" smtClean="0"/>
              <a:t>されて</a:t>
            </a:r>
            <a:r>
              <a:rPr lang="ja-JP" altLang="ja-JP" dirty="0"/>
              <a:t>いると</a:t>
            </a:r>
            <a:r>
              <a:rPr lang="ja-JP" altLang="ja-JP" dirty="0" smtClean="0"/>
              <a:t>いえる</a:t>
            </a:r>
            <a:r>
              <a:rPr lang="ja-JP" altLang="en-US" dirty="0" smtClean="0"/>
              <a:t>。</a:t>
            </a:r>
            <a:endParaRPr lang="en-US" altLang="ja-JP" dirty="0" smtClean="0"/>
          </a:p>
          <a:p>
            <a:r>
              <a:rPr lang="ja-JP" altLang="en-US" dirty="0" smtClean="0"/>
              <a:t>本作品自体は、参加型</a:t>
            </a:r>
            <a:r>
              <a:rPr lang="ja-JP" altLang="en-US" dirty="0"/>
              <a:t>学習、ロール・プレイ、分かちあい、アクティブ・リスニング、協同</a:t>
            </a:r>
            <a:r>
              <a:rPr lang="ja-JP" altLang="en-US" dirty="0" smtClean="0"/>
              <a:t>学習、</a:t>
            </a:r>
            <a:r>
              <a:rPr lang="ja-JP" altLang="en-US" dirty="0"/>
              <a:t>問題解決といった学習活動に</a:t>
            </a:r>
            <a:r>
              <a:rPr lang="ja-JP" altLang="en-US" dirty="0" smtClean="0"/>
              <a:t>組み込む形での使用</a:t>
            </a:r>
            <a:r>
              <a:rPr lang="ja-JP" altLang="en-US" dirty="0"/>
              <a:t>を想定としている</a:t>
            </a:r>
            <a:r>
              <a:rPr lang="en-US" altLang="ja-JP" dirty="0"/>
              <a:t>(</a:t>
            </a:r>
            <a:r>
              <a:rPr lang="ja-JP" altLang="en-US" dirty="0"/>
              <a:t>平和教育アニメーションプロジェクト</a:t>
            </a:r>
            <a:r>
              <a:rPr lang="en-US" altLang="ja-JP" dirty="0"/>
              <a:t>, 2012, p.41) </a:t>
            </a:r>
            <a:r>
              <a:rPr lang="ja-JP" altLang="en-US" dirty="0" smtClean="0"/>
              <a:t>ので、そう</a:t>
            </a:r>
            <a:r>
              <a:rPr lang="ja-JP" altLang="en-US" dirty="0"/>
              <a:t>したひとまとまりの教育活動を通してどのような効果があるかを検証</a:t>
            </a:r>
            <a:r>
              <a:rPr lang="ja-JP" altLang="en-US" dirty="0" smtClean="0"/>
              <a:t>する方法をさらに探求すること</a:t>
            </a:r>
            <a:r>
              <a:rPr lang="ja-JP" altLang="en-US" dirty="0"/>
              <a:t>も重要で</a:t>
            </a:r>
            <a:r>
              <a:rPr lang="ja-JP" altLang="en-US" dirty="0" smtClean="0"/>
              <a:t>あろう。</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15</a:t>
            </a:fld>
            <a:endParaRPr kumimoji="1" lang="ja-JP" altLang="en-US"/>
          </a:p>
        </p:txBody>
      </p:sp>
    </p:spTree>
    <p:extLst>
      <p:ext uri="{BB962C8B-B14F-4D97-AF65-F5344CB8AC3E}">
        <p14:creationId xmlns:p14="http://schemas.microsoft.com/office/powerpoint/2010/main" val="181607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8291264" cy="346050"/>
          </a:xfrm>
        </p:spPr>
        <p:txBody>
          <a:bodyPr>
            <a:normAutofit fontScale="90000"/>
          </a:bodyPr>
          <a:lstStyle/>
          <a:p>
            <a:r>
              <a:rPr lang="ja-JP" altLang="ja-JP" b="1" dirty="0"/>
              <a:t>文献</a:t>
            </a:r>
            <a:endParaRPr kumimoji="1" lang="ja-JP" altLang="en-US" dirty="0"/>
          </a:p>
        </p:txBody>
      </p:sp>
      <p:sp>
        <p:nvSpPr>
          <p:cNvPr id="3" name="コンテンツ プレースホルダー 2"/>
          <p:cNvSpPr>
            <a:spLocks noGrp="1"/>
          </p:cNvSpPr>
          <p:nvPr>
            <p:ph idx="1"/>
          </p:nvPr>
        </p:nvSpPr>
        <p:spPr>
          <a:xfrm>
            <a:off x="107504" y="908720"/>
            <a:ext cx="8939336" cy="5949280"/>
          </a:xfrm>
        </p:spPr>
        <p:txBody>
          <a:bodyPr>
            <a:normAutofit fontScale="77500" lnSpcReduction="20000"/>
          </a:bodyPr>
          <a:lstStyle/>
          <a:p>
            <a:r>
              <a:rPr lang="ja-JP" altLang="ja-JP" sz="3100" dirty="0"/>
              <a:t>平和教育アニメーションプロジェクト</a:t>
            </a:r>
            <a:r>
              <a:rPr lang="en-US" altLang="ja-JP" sz="3100" dirty="0"/>
              <a:t> (2012</a:t>
            </a:r>
            <a:r>
              <a:rPr lang="en-US" altLang="ja-JP" sz="3100" dirty="0" smtClean="0"/>
              <a:t>).</a:t>
            </a:r>
            <a:r>
              <a:rPr lang="en-US" altLang="ja-JP" sz="3100" dirty="0"/>
              <a:t> </a:t>
            </a:r>
            <a:r>
              <a:rPr lang="en-US" altLang="ja-JP" sz="3100" dirty="0" smtClean="0"/>
              <a:t> </a:t>
            </a:r>
            <a:r>
              <a:rPr lang="ja-JP" altLang="ja-JP" sz="3100" dirty="0" smtClean="0"/>
              <a:t>みんなが</a:t>
            </a:r>
            <a:r>
              <a:rPr lang="en-US" altLang="ja-JP" sz="3100" dirty="0" smtClean="0"/>
              <a:t>Happy	</a:t>
            </a:r>
            <a:r>
              <a:rPr lang="ja-JP" altLang="ja-JP" sz="3100" dirty="0" smtClean="0"/>
              <a:t>になる</a:t>
            </a:r>
            <a:r>
              <a:rPr lang="ja-JP" altLang="ja-JP" sz="3100" dirty="0"/>
              <a:t>方法―関係をよくする</a:t>
            </a:r>
            <a:r>
              <a:rPr lang="en-US" altLang="ja-JP" sz="3100" dirty="0"/>
              <a:t>3</a:t>
            </a:r>
            <a:r>
              <a:rPr lang="ja-JP" altLang="ja-JP" sz="3100" dirty="0" err="1" smtClean="0"/>
              <a:t>つの</a:t>
            </a:r>
            <a:r>
              <a:rPr lang="ja-JP" altLang="ja-JP" sz="3100" dirty="0" smtClean="0"/>
              <a:t>理論</a:t>
            </a:r>
            <a:r>
              <a:rPr lang="en-US" altLang="ja-JP" sz="3100" dirty="0" smtClean="0"/>
              <a:t>  </a:t>
            </a:r>
            <a:r>
              <a:rPr lang="ja-JP" altLang="ja-JP" sz="3100" dirty="0" smtClean="0"/>
              <a:t>平和文化</a:t>
            </a:r>
            <a:endParaRPr lang="en-US" altLang="ja-JP" sz="3100" dirty="0" smtClean="0"/>
          </a:p>
          <a:p>
            <a:r>
              <a:rPr lang="ja-JP" altLang="ja-JP" dirty="0"/>
              <a:t>池島徳大・竹内和雄</a:t>
            </a:r>
            <a:r>
              <a:rPr lang="en-US" altLang="ja-JP" dirty="0"/>
              <a:t> (2011</a:t>
            </a:r>
            <a:r>
              <a:rPr lang="en-US" altLang="ja-JP" dirty="0" smtClean="0"/>
              <a:t>).   DVD</a:t>
            </a:r>
            <a:r>
              <a:rPr lang="ja-JP" altLang="ja-JP" dirty="0"/>
              <a:t>付き ピア・サポートによる</a:t>
            </a:r>
            <a:r>
              <a:rPr lang="ja-JP" altLang="ja-JP" dirty="0" smtClean="0"/>
              <a:t>トラブル</a:t>
            </a:r>
            <a:r>
              <a:rPr lang="ja-JP" altLang="ja-JP" dirty="0"/>
              <a:t>・けんか解決法</a:t>
            </a:r>
            <a:r>
              <a:rPr lang="en-US" altLang="ja-JP" dirty="0"/>
              <a:t>!</a:t>
            </a:r>
            <a:r>
              <a:rPr lang="ja-JP" altLang="ja-JP" dirty="0"/>
              <a:t>―指導用ビデオと指導案ですぐできる</a:t>
            </a:r>
            <a:r>
              <a:rPr lang="ja-JP" altLang="ja-JP" dirty="0" smtClean="0"/>
              <a:t>ピ</a:t>
            </a:r>
            <a:r>
              <a:rPr lang="ja-JP" altLang="en-US" dirty="0" smtClean="0"/>
              <a:t>ア</a:t>
            </a:r>
            <a:r>
              <a:rPr lang="ja-JP" altLang="ja-JP" dirty="0" smtClean="0"/>
              <a:t>・</a:t>
            </a:r>
            <a:r>
              <a:rPr lang="ja-JP" altLang="ja-JP" dirty="0"/>
              <a:t>メディエーションと</a:t>
            </a:r>
            <a:r>
              <a:rPr lang="ja-JP" altLang="ja-JP" dirty="0" smtClean="0"/>
              <a:t>クラスづくり</a:t>
            </a:r>
            <a:r>
              <a:rPr lang="ja-JP" altLang="ja-JP" dirty="0"/>
              <a:t>　ほんの森</a:t>
            </a:r>
            <a:r>
              <a:rPr lang="ja-JP" altLang="ja-JP" dirty="0" smtClean="0"/>
              <a:t>出版</a:t>
            </a:r>
            <a:endParaRPr lang="ja-JP" altLang="ja-JP" sz="3100" dirty="0"/>
          </a:p>
          <a:p>
            <a:r>
              <a:rPr lang="ja-JP" altLang="ja-JP" sz="3100" dirty="0" smtClean="0"/>
              <a:t>いとうたけひこ・杉田明宏・井上孝代</a:t>
            </a:r>
            <a:r>
              <a:rPr lang="en-US" altLang="ja-JP" sz="3100" dirty="0" smtClean="0"/>
              <a:t> (2010).   </a:t>
            </a:r>
            <a:r>
              <a:rPr lang="ja-JP" altLang="ja-JP" sz="3100" dirty="0" smtClean="0"/>
              <a:t>コンフリクト転換を重視</a:t>
            </a:r>
            <a:r>
              <a:rPr lang="ja-JP" altLang="ja-JP" sz="3100" dirty="0"/>
              <a:t>した平和教育とその</a:t>
            </a:r>
            <a:r>
              <a:rPr lang="ja-JP" altLang="ja-JP" sz="3100" dirty="0" smtClean="0"/>
              <a:t>評価</a:t>
            </a:r>
            <a:r>
              <a:rPr lang="en-US" altLang="ja-JP" sz="3100" dirty="0"/>
              <a:t> </a:t>
            </a:r>
            <a:r>
              <a:rPr lang="en-US" altLang="ja-JP" sz="3100" dirty="0" smtClean="0"/>
              <a:t> </a:t>
            </a:r>
            <a:r>
              <a:rPr lang="ja-JP" altLang="ja-JP" sz="3100" dirty="0" smtClean="0"/>
              <a:t>トランセンド研究</a:t>
            </a:r>
            <a:r>
              <a:rPr lang="en-US" altLang="ja-JP" sz="3100" dirty="0" smtClean="0"/>
              <a:t>, 8(1), 10-27.</a:t>
            </a:r>
          </a:p>
          <a:p>
            <a:r>
              <a:rPr lang="ja-JP" altLang="ja-JP" sz="3100" dirty="0" smtClean="0"/>
              <a:t>村山</a:t>
            </a:r>
            <a:r>
              <a:rPr lang="ja-JP" altLang="ja-JP" sz="3100" dirty="0"/>
              <a:t>綾・藤本学・大坊郁夫 </a:t>
            </a:r>
            <a:r>
              <a:rPr lang="en-US" altLang="ja-JP" sz="3100" dirty="0"/>
              <a:t>(2005</a:t>
            </a:r>
            <a:r>
              <a:rPr lang="en-US" altLang="ja-JP" sz="3100" dirty="0" smtClean="0"/>
              <a:t>).  </a:t>
            </a:r>
            <a:r>
              <a:rPr lang="en-US" altLang="ja-JP" sz="3100" dirty="0"/>
              <a:t>2</a:t>
            </a:r>
            <a:r>
              <a:rPr lang="ja-JP" altLang="ja-JP" sz="3100" dirty="0"/>
              <a:t>重考慮</a:t>
            </a:r>
            <a:r>
              <a:rPr lang="ja-JP" altLang="ja-JP" sz="3100" dirty="0" smtClean="0"/>
              <a:t>モデルによる葛藤対処</a:t>
            </a:r>
            <a:r>
              <a:rPr lang="ja-JP" altLang="ja-JP" sz="3100" dirty="0"/>
              <a:t>スタイルの測定：議論性</a:t>
            </a:r>
            <a:r>
              <a:rPr lang="ja-JP" altLang="ja-JP" sz="3100" dirty="0" smtClean="0"/>
              <a:t>・コミュニケーション志向性と</a:t>
            </a:r>
            <a:r>
              <a:rPr lang="ja-JP" altLang="ja-JP" sz="3100" dirty="0"/>
              <a:t>の</a:t>
            </a:r>
            <a:r>
              <a:rPr lang="ja-JP" altLang="ja-JP" sz="3100" dirty="0" smtClean="0"/>
              <a:t>関係</a:t>
            </a:r>
            <a:r>
              <a:rPr lang="en-US" altLang="ja-JP" sz="3100" dirty="0" smtClean="0"/>
              <a:t>  </a:t>
            </a:r>
            <a:r>
              <a:rPr lang="ja-JP" altLang="ja-JP" sz="3100" dirty="0" smtClean="0"/>
              <a:t>日本心理学会</a:t>
            </a:r>
            <a:r>
              <a:rPr lang="ja-JP" altLang="ja-JP" sz="3100" dirty="0"/>
              <a:t>第</a:t>
            </a:r>
            <a:r>
              <a:rPr lang="en-US" altLang="ja-JP" sz="3100" dirty="0"/>
              <a:t>69</a:t>
            </a:r>
            <a:r>
              <a:rPr lang="ja-JP" altLang="ja-JP" sz="3100" dirty="0"/>
              <a:t>回</a:t>
            </a:r>
            <a:r>
              <a:rPr lang="ja-JP" altLang="ja-JP" sz="3100" dirty="0" smtClean="0"/>
              <a:t>大会発表論文集</a:t>
            </a:r>
            <a:r>
              <a:rPr lang="en-US" altLang="ja-JP" sz="3100" dirty="0" smtClean="0"/>
              <a:t>, 236.</a:t>
            </a:r>
          </a:p>
          <a:p>
            <a:r>
              <a:rPr lang="ja-JP" altLang="ja-JP" sz="3100" dirty="0"/>
              <a:t>杉田明宏・いとうたけひこ・井上孝代 </a:t>
            </a:r>
            <a:r>
              <a:rPr lang="en-US" altLang="ja-JP" sz="3100" dirty="0"/>
              <a:t>(</a:t>
            </a:r>
            <a:r>
              <a:rPr lang="en-US" altLang="ja-JP" sz="3100" dirty="0" smtClean="0"/>
              <a:t>2012a).  </a:t>
            </a:r>
            <a:r>
              <a:rPr lang="ja-JP" altLang="ja-JP" sz="3100" dirty="0" smtClean="0"/>
              <a:t>アニメ</a:t>
            </a:r>
            <a:r>
              <a:rPr lang="en-US" altLang="ja-JP" sz="3100" dirty="0"/>
              <a:t>『</a:t>
            </a:r>
            <a:r>
              <a:rPr lang="ja-JP" altLang="ja-JP" sz="3100" dirty="0" smtClean="0"/>
              <a:t>みんなが</a:t>
            </a:r>
            <a:r>
              <a:rPr lang="en-US" altLang="ja-JP" sz="3100" dirty="0"/>
              <a:t>Happy</a:t>
            </a:r>
            <a:r>
              <a:rPr lang="ja-JP" altLang="ja-JP" sz="3100" dirty="0"/>
              <a:t>になる</a:t>
            </a:r>
            <a:r>
              <a:rPr lang="ja-JP" altLang="ja-JP" sz="3100" dirty="0" smtClean="0"/>
              <a:t>方法</a:t>
            </a:r>
            <a:r>
              <a:rPr lang="en-US" altLang="ja-JP" sz="3100" dirty="0"/>
              <a:t>』</a:t>
            </a:r>
            <a:r>
              <a:rPr lang="ja-JP" altLang="ja-JP" sz="3100" dirty="0" smtClean="0"/>
              <a:t>を</a:t>
            </a:r>
            <a:r>
              <a:rPr lang="ja-JP" altLang="ja-JP" sz="3100" dirty="0"/>
              <a:t>用いた紛争解決教育：</a:t>
            </a:r>
            <a:r>
              <a:rPr lang="ja-JP" altLang="ja-JP" sz="3100" dirty="0" smtClean="0"/>
              <a:t>大学入講座</a:t>
            </a:r>
            <a:r>
              <a:rPr lang="ja-JP" altLang="en-US" sz="3100" dirty="0" smtClean="0"/>
              <a:t>「</a:t>
            </a:r>
            <a:r>
              <a:rPr lang="ja-JP" altLang="ja-JP" sz="3100" dirty="0" smtClean="0"/>
              <a:t>アニメ</a:t>
            </a:r>
            <a:r>
              <a:rPr lang="ja-JP" altLang="ja-JP" sz="3100" dirty="0"/>
              <a:t>で学ぶ対立の</a:t>
            </a:r>
            <a:r>
              <a:rPr lang="ja-JP" altLang="ja-JP" sz="3100" dirty="0" smtClean="0"/>
              <a:t>解決</a:t>
            </a:r>
            <a:r>
              <a:rPr lang="ja-JP" altLang="en-US" sz="3100" dirty="0" smtClean="0"/>
              <a:t>」</a:t>
            </a:r>
            <a:r>
              <a:rPr lang="ja-JP" altLang="ja-JP" sz="3100" dirty="0" smtClean="0"/>
              <a:t>に</a:t>
            </a:r>
            <a:r>
              <a:rPr lang="ja-JP" altLang="ja-JP" sz="3100" dirty="0"/>
              <a:t>おける</a:t>
            </a:r>
            <a:r>
              <a:rPr lang="ja-JP" altLang="ja-JP" sz="3100" dirty="0" smtClean="0"/>
              <a:t>コンフリクト対処</a:t>
            </a:r>
            <a:r>
              <a:rPr lang="ja-JP" altLang="ja-JP" sz="3100" dirty="0"/>
              <a:t>スタイル</a:t>
            </a:r>
            <a:r>
              <a:rPr lang="ja-JP" altLang="ja-JP" sz="3100" dirty="0" smtClean="0"/>
              <a:t>の変化</a:t>
            </a:r>
            <a:r>
              <a:rPr lang="ja-JP" altLang="ja-JP" sz="3100" dirty="0"/>
              <a:t>　</a:t>
            </a:r>
            <a:r>
              <a:rPr lang="ja-JP" altLang="ja-JP" sz="3100" dirty="0" smtClean="0"/>
              <a:t>トランセンド研究</a:t>
            </a:r>
            <a:r>
              <a:rPr lang="en-US" altLang="ja-JP" sz="3100" dirty="0" smtClean="0"/>
              <a:t>, 10(1), </a:t>
            </a:r>
            <a:r>
              <a:rPr lang="en-US" altLang="ja-JP" sz="3100" dirty="0"/>
              <a:t>24-33. </a:t>
            </a:r>
            <a:endParaRPr lang="en-US" altLang="ja-JP" sz="3100" dirty="0" smtClean="0"/>
          </a:p>
          <a:p>
            <a:r>
              <a:rPr lang="ja-JP" altLang="en-US" sz="3100" b="1" dirty="0" smtClean="0"/>
              <a:t>杉田明宏・いとうたけひこ・井上孝代 </a:t>
            </a:r>
            <a:r>
              <a:rPr lang="en-US" altLang="ja-JP" sz="3100" b="1" dirty="0" smtClean="0"/>
              <a:t>(2012b).  </a:t>
            </a:r>
            <a:r>
              <a:rPr lang="ja-JP" altLang="en-US" sz="3100" b="1" dirty="0" smtClean="0"/>
              <a:t>コンフリクト転換を重視した平和教育とその評価：教員免許状更新講習におけるアニメ</a:t>
            </a:r>
            <a:r>
              <a:rPr lang="ja-JP" altLang="en-US" sz="3100" b="1" dirty="0"/>
              <a:t>「</a:t>
            </a:r>
            <a:r>
              <a:rPr lang="ja-JP" altLang="en-US" sz="3100" b="1" dirty="0" smtClean="0"/>
              <a:t>みんなが</a:t>
            </a:r>
            <a:r>
              <a:rPr lang="en-US" altLang="ja-JP" sz="3100" b="1" dirty="0" smtClean="0"/>
              <a:t>Happy</a:t>
            </a:r>
            <a:r>
              <a:rPr lang="ja-JP" altLang="en-US" sz="3100" b="1" dirty="0" smtClean="0"/>
              <a:t>になる方法</a:t>
            </a:r>
            <a:r>
              <a:rPr lang="ja-JP" altLang="en-US" sz="3100" b="1" dirty="0"/>
              <a:t>」</a:t>
            </a:r>
            <a:r>
              <a:rPr lang="ja-JP" altLang="en-US" sz="3100" b="1" dirty="0" smtClean="0"/>
              <a:t>活用の実践と効果   トランセンド研究</a:t>
            </a:r>
            <a:r>
              <a:rPr lang="en-US" altLang="ja-JP" sz="3100" b="1" dirty="0" smtClean="0"/>
              <a:t>, 10(2), 67-78.</a:t>
            </a:r>
            <a:r>
              <a:rPr lang="ja-JP" altLang="en-US" sz="3100" b="1" dirty="0" smtClean="0"/>
              <a:t>　</a:t>
            </a:r>
            <a:r>
              <a:rPr lang="ja-JP" altLang="en-US" sz="3100" b="1" dirty="0" smtClean="0">
                <a:solidFill>
                  <a:srgbClr val="FF0000"/>
                </a:solidFill>
              </a:rPr>
              <a:t>（本研究）</a:t>
            </a:r>
            <a:endParaRPr lang="ja-JP" altLang="ja-JP" sz="3100" b="1"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16</a:t>
            </a:fld>
            <a:endParaRPr kumimoji="1" lang="ja-JP" altLang="en-US" dirty="0"/>
          </a:p>
        </p:txBody>
      </p:sp>
    </p:spTree>
    <p:extLst>
      <p:ext uri="{BB962C8B-B14F-4D97-AF65-F5344CB8AC3E}">
        <p14:creationId xmlns:p14="http://schemas.microsoft.com/office/powerpoint/2010/main" val="432062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0"/>
            <a:ext cx="9036496" cy="1143000"/>
          </a:xfrm>
        </p:spPr>
        <p:txBody>
          <a:bodyPr>
            <a:noAutofit/>
          </a:bodyPr>
          <a:lstStyle/>
          <a:p>
            <a:pPr algn="l"/>
            <a:r>
              <a:rPr kumimoji="1" lang="ja-JP" altLang="en-US" sz="3500" b="1" dirty="0" smtClean="0"/>
              <a:t>問題：アニメーションによるコンフリクト解決教育</a:t>
            </a:r>
            <a:endParaRPr kumimoji="1" lang="ja-JP" altLang="en-US" sz="3500" b="1" dirty="0"/>
          </a:p>
        </p:txBody>
      </p:sp>
      <p:sp>
        <p:nvSpPr>
          <p:cNvPr id="3" name="コンテンツ プレースホルダー 2"/>
          <p:cNvSpPr>
            <a:spLocks noGrp="1"/>
          </p:cNvSpPr>
          <p:nvPr>
            <p:ph idx="1"/>
          </p:nvPr>
        </p:nvSpPr>
        <p:spPr>
          <a:xfrm>
            <a:off x="467544" y="1052736"/>
            <a:ext cx="8229600" cy="5661248"/>
          </a:xfrm>
        </p:spPr>
        <p:txBody>
          <a:bodyPr>
            <a:noAutofit/>
          </a:bodyPr>
          <a:lstStyle/>
          <a:p>
            <a:pPr marL="0" indent="0">
              <a:buNone/>
            </a:pPr>
            <a:r>
              <a:rPr lang="ja-JP" altLang="en-US" sz="2400" dirty="0"/>
              <a:t>◆</a:t>
            </a:r>
            <a:r>
              <a:rPr lang="ja-JP" altLang="ja-JP" sz="2400" dirty="0" smtClean="0"/>
              <a:t>いとう・杉田・井上</a:t>
            </a:r>
            <a:r>
              <a:rPr lang="en-US" altLang="ja-JP" sz="2400" dirty="0" smtClean="0"/>
              <a:t>(2010)</a:t>
            </a:r>
            <a:r>
              <a:rPr lang="ja-JP" altLang="en-US" sz="2400" dirty="0" smtClean="0"/>
              <a:t>は、</a:t>
            </a:r>
            <a:r>
              <a:rPr lang="en-US" altLang="ja-JP" sz="2400" dirty="0" smtClean="0"/>
              <a:t>2009</a:t>
            </a:r>
            <a:r>
              <a:rPr lang="ja-JP" altLang="en-US" sz="2400" dirty="0" smtClean="0"/>
              <a:t>年に</a:t>
            </a:r>
            <a:r>
              <a:rPr lang="ja-JP" altLang="ja-JP" sz="2400" dirty="0" smtClean="0"/>
              <a:t>小学校から高等学校</a:t>
            </a:r>
            <a:r>
              <a:rPr lang="ja-JP" altLang="en-US" sz="2400" dirty="0" smtClean="0"/>
              <a:t>まで</a:t>
            </a:r>
            <a:r>
              <a:rPr lang="ja-JP" altLang="ja-JP" sz="2400" dirty="0" smtClean="0"/>
              <a:t>の</a:t>
            </a:r>
            <a:r>
              <a:rPr lang="ja-JP" altLang="en-US" sz="2400" dirty="0" smtClean="0"/>
              <a:t>現職教員対象に実施された教員免許状更新講習の</a:t>
            </a:r>
            <a:r>
              <a:rPr lang="ja-JP" altLang="en-US" sz="2400" dirty="0"/>
              <a:t>１</a:t>
            </a:r>
            <a:r>
              <a:rPr lang="ja-JP" altLang="en-US" sz="2400" dirty="0" smtClean="0"/>
              <a:t>日の講座において、ガルトゥングの平和理論を柱とした平和教育を実施した結果、児童・生徒、教師、保護者をめぐる</a:t>
            </a:r>
            <a:r>
              <a:rPr lang="ja-JP" altLang="ja-JP" sz="2400" dirty="0" smtClean="0"/>
              <a:t>コンフリクト</a:t>
            </a:r>
            <a:r>
              <a:rPr lang="ja-JP" altLang="en-US" sz="2400" dirty="0" smtClean="0"/>
              <a:t>を</a:t>
            </a:r>
            <a:r>
              <a:rPr lang="ja-JP" altLang="ja-JP" sz="2400" dirty="0" smtClean="0"/>
              <a:t>転換</a:t>
            </a:r>
            <a:r>
              <a:rPr lang="ja-JP" altLang="en-US" sz="2400" dirty="0" smtClean="0"/>
              <a:t>していくための知識・気づき・スキルが高まることが示唆された。</a:t>
            </a:r>
            <a:endParaRPr lang="en-US" altLang="ja-JP" sz="2400" dirty="0" smtClean="0"/>
          </a:p>
          <a:p>
            <a:pPr marL="0" indent="0">
              <a:buNone/>
            </a:pPr>
            <a:r>
              <a:rPr lang="ja-JP" altLang="en-US" sz="2400" dirty="0"/>
              <a:t>◆</a:t>
            </a:r>
            <a:r>
              <a:rPr lang="ja-JP" altLang="en-US" sz="2400" dirty="0" smtClean="0"/>
              <a:t>杉田・いとう・井上</a:t>
            </a:r>
            <a:r>
              <a:rPr lang="en-US" altLang="ja-JP" sz="2400" dirty="0" smtClean="0"/>
              <a:t>(2012a)</a:t>
            </a:r>
            <a:r>
              <a:rPr lang="ja-JP" altLang="en-US" sz="2400" dirty="0" smtClean="0"/>
              <a:t>においては、大学新入生を対象とした講座において、上記の平和理論を応用した平和教育アニメーションプロジェクト</a:t>
            </a:r>
            <a:r>
              <a:rPr lang="en-US" altLang="ja-JP" sz="2400" dirty="0" smtClean="0"/>
              <a:t>(2012)</a:t>
            </a:r>
            <a:r>
              <a:rPr lang="ja-JP" altLang="en-US" sz="2400" dirty="0" smtClean="0"/>
              <a:t>のアニメーション</a:t>
            </a:r>
            <a:r>
              <a:rPr lang="en-US" altLang="ja-JP" sz="2400" dirty="0" smtClean="0"/>
              <a:t>DVD</a:t>
            </a:r>
            <a:r>
              <a:rPr lang="ja-JP" altLang="en-US" sz="2400" dirty="0" smtClean="0"/>
              <a:t>を用いることによって、大学生のコンフリクト対処スタイルが自己志向と他者志向がともに高まることが示唆された。</a:t>
            </a:r>
            <a:endParaRPr lang="en-US" altLang="ja-JP" sz="2400" dirty="0" smtClean="0"/>
          </a:p>
          <a:p>
            <a:pPr marL="0" indent="0">
              <a:buNone/>
            </a:pPr>
            <a:r>
              <a:rPr lang="ja-JP" altLang="en-US" sz="2400" dirty="0" smtClean="0"/>
              <a:t>◆以上を踏まえて、</a:t>
            </a:r>
            <a:r>
              <a:rPr lang="ja-JP" altLang="ja-JP" sz="2400" dirty="0" smtClean="0"/>
              <a:t>杉田は</a:t>
            </a:r>
            <a:r>
              <a:rPr lang="en-US" altLang="ja-JP" sz="2400" dirty="0" smtClean="0"/>
              <a:t>2012</a:t>
            </a:r>
            <a:r>
              <a:rPr lang="ja-JP" altLang="ja-JP" sz="2400" dirty="0"/>
              <a:t>年度の教員免許状更新</a:t>
            </a:r>
            <a:r>
              <a:rPr lang="ja-JP" altLang="ja-JP" sz="2400" dirty="0" smtClean="0"/>
              <a:t>講習</a:t>
            </a:r>
            <a:r>
              <a:rPr lang="ja-JP" altLang="en-US" sz="2400" dirty="0"/>
              <a:t>に</a:t>
            </a:r>
            <a:r>
              <a:rPr lang="ja-JP" altLang="en-US" sz="2400" dirty="0" smtClean="0"/>
              <a:t>おいて上記アニメーションを主教材とする</a:t>
            </a:r>
            <a:r>
              <a:rPr lang="ja-JP" altLang="ja-JP" sz="2400" dirty="0" smtClean="0"/>
              <a:t>ワークショップ</a:t>
            </a:r>
            <a:r>
              <a:rPr lang="ja-JP" altLang="en-US" sz="2400" dirty="0" smtClean="0"/>
              <a:t>型の講座を</a:t>
            </a:r>
            <a:r>
              <a:rPr lang="ja-JP" altLang="ja-JP" sz="2400" dirty="0" smtClean="0"/>
              <a:t>実施し</a:t>
            </a:r>
            <a:r>
              <a:rPr lang="ja-JP" altLang="en-US" sz="2400" dirty="0" smtClean="0"/>
              <a:t>、現職の学校教員においてコンフリクト対処スタイルがどのように変容するかを調査した。</a:t>
            </a:r>
            <a:endParaRPr kumimoji="1" lang="ja-JP" altLang="en-US" sz="2400"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2</a:t>
            </a:fld>
            <a:endParaRPr kumimoji="1" lang="ja-JP" altLang="en-US"/>
          </a:p>
        </p:txBody>
      </p:sp>
    </p:spTree>
    <p:extLst>
      <p:ext uri="{BB962C8B-B14F-4D97-AF65-F5344CB8AC3E}">
        <p14:creationId xmlns:p14="http://schemas.microsoft.com/office/powerpoint/2010/main" val="1306060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l"/>
            <a:r>
              <a:rPr lang="ja-JP" altLang="ja-JP" b="1" dirty="0" smtClean="0"/>
              <a:t>目的</a:t>
            </a:r>
            <a:r>
              <a:rPr lang="ja-JP" altLang="en-US" b="1" dirty="0" smtClean="0"/>
              <a:t>：コンフリクト対処スタイルの変化によるプログラムの評価</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本</a:t>
            </a:r>
            <a:r>
              <a:rPr lang="ja-JP" altLang="en-US" dirty="0" smtClean="0"/>
              <a:t>研究の目的は、教員免許状更新講習</a:t>
            </a:r>
            <a:r>
              <a:rPr lang="ja-JP" altLang="ja-JP" dirty="0" smtClean="0"/>
              <a:t>の</a:t>
            </a:r>
            <a:r>
              <a:rPr lang="ja-JP" altLang="ja-JP" dirty="0"/>
              <a:t>主要教材に平和教育アニメーションを導入することによって、受講者のコンフリクト対処スタイルおける</a:t>
            </a:r>
            <a:r>
              <a:rPr lang="ja-JP" altLang="ja-JP" b="1" dirty="0" smtClean="0"/>
              <a:t>自己</a:t>
            </a:r>
            <a:r>
              <a:rPr lang="ja-JP" altLang="en-US" b="1" dirty="0" smtClean="0"/>
              <a:t>志向</a:t>
            </a:r>
            <a:r>
              <a:rPr lang="ja-JP" altLang="ja-JP" b="1" dirty="0" smtClean="0"/>
              <a:t>性</a:t>
            </a:r>
            <a:r>
              <a:rPr lang="ja-JP" altLang="ja-JP" dirty="0"/>
              <a:t>と</a:t>
            </a:r>
            <a:r>
              <a:rPr lang="ja-JP" altLang="ja-JP" b="1" dirty="0" smtClean="0"/>
              <a:t>他者</a:t>
            </a:r>
            <a:r>
              <a:rPr lang="ja-JP" altLang="en-US" b="1" dirty="0" smtClean="0"/>
              <a:t>志向</a:t>
            </a:r>
            <a:r>
              <a:rPr lang="ja-JP" altLang="ja-JP" b="1" dirty="0" smtClean="0"/>
              <a:t>性</a:t>
            </a:r>
            <a:r>
              <a:rPr lang="ja-JP" altLang="ja-JP" dirty="0"/>
              <a:t>がどのように変化したかに</a:t>
            </a:r>
            <a:r>
              <a:rPr lang="ja-JP" altLang="ja-JP" dirty="0" smtClean="0"/>
              <a:t>ついて</a:t>
            </a:r>
            <a:r>
              <a:rPr lang="ja-JP" altLang="en-US" dirty="0" smtClean="0"/>
              <a:t>検証することを通じて、アニメーション教材を使用した平和教育の効果を考察することである。</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3</a:t>
            </a:fld>
            <a:endParaRPr kumimoji="1" lang="ja-JP" altLang="en-US"/>
          </a:p>
        </p:txBody>
      </p:sp>
    </p:spTree>
    <p:extLst>
      <p:ext uri="{BB962C8B-B14F-4D97-AF65-F5344CB8AC3E}">
        <p14:creationId xmlns:p14="http://schemas.microsoft.com/office/powerpoint/2010/main" val="4267874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ja-JP" b="1" dirty="0" smtClean="0"/>
              <a:t>方法</a:t>
            </a:r>
            <a:r>
              <a:rPr lang="ja-JP" altLang="en-US" b="1" dirty="0" smtClean="0"/>
              <a:t>：現職教員</a:t>
            </a:r>
            <a:r>
              <a:rPr lang="en-US" altLang="ja-JP" b="1" dirty="0" smtClean="0"/>
              <a:t>30</a:t>
            </a:r>
            <a:r>
              <a:rPr lang="ja-JP" altLang="en-US" b="1" dirty="0" smtClean="0"/>
              <a:t>名を対象</a:t>
            </a:r>
            <a:endParaRPr kumimoji="1" lang="ja-JP" altLang="en-US" dirty="0"/>
          </a:p>
        </p:txBody>
      </p:sp>
      <p:sp>
        <p:nvSpPr>
          <p:cNvPr id="3" name="コンテンツ プレースホルダー 2"/>
          <p:cNvSpPr>
            <a:spLocks noGrp="1"/>
          </p:cNvSpPr>
          <p:nvPr>
            <p:ph idx="1"/>
          </p:nvPr>
        </p:nvSpPr>
        <p:spPr/>
        <p:txBody>
          <a:bodyPr/>
          <a:lstStyle/>
          <a:p>
            <a:r>
              <a:rPr lang="en-US" altLang="ja-JP" dirty="0"/>
              <a:t>2012</a:t>
            </a:r>
            <a:r>
              <a:rPr lang="ja-JP" altLang="ja-JP" dirty="0"/>
              <a:t>年</a:t>
            </a:r>
            <a:r>
              <a:rPr lang="en-US" altLang="ja-JP" dirty="0"/>
              <a:t>8</a:t>
            </a:r>
            <a:r>
              <a:rPr lang="ja-JP" altLang="ja-JP" dirty="0"/>
              <a:t>月</a:t>
            </a:r>
            <a:r>
              <a:rPr lang="en-US" altLang="ja-JP" dirty="0"/>
              <a:t>20</a:t>
            </a:r>
            <a:r>
              <a:rPr lang="ja-JP" altLang="ja-JP" dirty="0"/>
              <a:t>日、都内</a:t>
            </a:r>
            <a:r>
              <a:rPr lang="en-US" altLang="ja-JP" dirty="0"/>
              <a:t>D</a:t>
            </a:r>
            <a:r>
              <a:rPr lang="ja-JP" altLang="ja-JP" dirty="0"/>
              <a:t>大学を会場に現職小中高教員を対象に実施された教員免許状更新講習において、第一著者が実施した「平和学からの教育再論：発達のよりよい支援者となるために」を受講した</a:t>
            </a:r>
            <a:r>
              <a:rPr lang="en-US" altLang="ja-JP" dirty="0"/>
              <a:t>31</a:t>
            </a:r>
            <a:r>
              <a:rPr lang="ja-JP" altLang="ja-JP" dirty="0"/>
              <a:t>名のうち、研究協力に同意した</a:t>
            </a:r>
            <a:r>
              <a:rPr lang="en-US" altLang="ja-JP" dirty="0"/>
              <a:t>30</a:t>
            </a:r>
            <a:r>
              <a:rPr lang="ja-JP" altLang="ja-JP" dirty="0"/>
              <a:t>名（男</a:t>
            </a:r>
            <a:r>
              <a:rPr lang="en-US" altLang="ja-JP" dirty="0"/>
              <a:t>13</a:t>
            </a:r>
            <a:r>
              <a:rPr lang="ja-JP" altLang="ja-JP" dirty="0"/>
              <a:t>人、女</a:t>
            </a:r>
            <a:r>
              <a:rPr lang="en-US" altLang="ja-JP" dirty="0"/>
              <a:t>17</a:t>
            </a:r>
            <a:r>
              <a:rPr lang="ja-JP" altLang="ja-JP" dirty="0"/>
              <a:t>人）のデータを分析の対象とした。</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4</a:t>
            </a:fld>
            <a:endParaRPr kumimoji="1" lang="ja-JP" altLang="en-US"/>
          </a:p>
        </p:txBody>
      </p:sp>
    </p:spTree>
    <p:extLst>
      <p:ext uri="{BB962C8B-B14F-4D97-AF65-F5344CB8AC3E}">
        <p14:creationId xmlns:p14="http://schemas.microsoft.com/office/powerpoint/2010/main" val="1414459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19256" cy="706090"/>
          </a:xfrm>
        </p:spPr>
        <p:txBody>
          <a:bodyPr>
            <a:normAutofit fontScale="90000"/>
          </a:bodyPr>
          <a:lstStyle/>
          <a:p>
            <a:pPr algn="l"/>
            <a:r>
              <a:rPr kumimoji="1" lang="ja-JP" altLang="en-US" b="1" dirty="0" smtClean="0"/>
              <a:t>教員免許状更新講習の</a:t>
            </a:r>
            <a:r>
              <a:rPr kumimoji="1" lang="en-US" altLang="ja-JP" b="1" dirty="0" smtClean="0"/>
              <a:t>1</a:t>
            </a:r>
            <a:r>
              <a:rPr kumimoji="1" lang="ja-JP" altLang="en-US" b="1" dirty="0" smtClean="0"/>
              <a:t>日の概要</a:t>
            </a:r>
            <a:endParaRPr kumimoji="1" lang="ja-JP" altLang="en-US" b="1" dirty="0"/>
          </a:p>
        </p:txBody>
      </p:sp>
      <p:sp>
        <p:nvSpPr>
          <p:cNvPr id="3" name="コンテンツ プレースホルダー 2"/>
          <p:cNvSpPr>
            <a:spLocks noGrp="1"/>
          </p:cNvSpPr>
          <p:nvPr>
            <p:ph idx="1"/>
          </p:nvPr>
        </p:nvSpPr>
        <p:spPr>
          <a:xfrm>
            <a:off x="467544" y="1124744"/>
            <a:ext cx="8229600" cy="5544616"/>
          </a:xfrm>
        </p:spPr>
        <p:txBody>
          <a:bodyPr>
            <a:normAutofit fontScale="92500" lnSpcReduction="10000"/>
          </a:bodyPr>
          <a:lstStyle/>
          <a:p>
            <a:r>
              <a:rPr lang="ja-JP" altLang="ja-JP" dirty="0"/>
              <a:t>セッション</a:t>
            </a:r>
            <a:r>
              <a:rPr lang="en-US" altLang="ja-JP" dirty="0" smtClean="0"/>
              <a:t>1</a:t>
            </a:r>
            <a:r>
              <a:rPr lang="ja-JP" altLang="en-US" dirty="0" smtClean="0"/>
              <a:t>：</a:t>
            </a:r>
            <a:r>
              <a:rPr lang="ja-JP" altLang="ja-JP" dirty="0" smtClean="0"/>
              <a:t>「</a:t>
            </a:r>
            <a:r>
              <a:rPr lang="ja-JP" altLang="ja-JP" dirty="0"/>
              <a:t>暴力－平和論</a:t>
            </a:r>
            <a:r>
              <a:rPr lang="ja-JP" altLang="ja-JP" dirty="0" smtClean="0"/>
              <a:t>」</a:t>
            </a:r>
            <a:endParaRPr lang="en-US" altLang="ja-JP" dirty="0" smtClean="0"/>
          </a:p>
          <a:p>
            <a:r>
              <a:rPr lang="ja-JP" altLang="ja-JP" dirty="0" smtClean="0"/>
              <a:t>セッション</a:t>
            </a:r>
            <a:r>
              <a:rPr lang="en-US" altLang="ja-JP" dirty="0" smtClean="0"/>
              <a:t>2</a:t>
            </a:r>
            <a:r>
              <a:rPr lang="ja-JP" altLang="en-US" dirty="0" smtClean="0"/>
              <a:t>：</a:t>
            </a:r>
            <a:r>
              <a:rPr lang="ja-JP" altLang="ja-JP" dirty="0" smtClean="0"/>
              <a:t>「</a:t>
            </a:r>
            <a:r>
              <a:rPr lang="ja-JP" altLang="ja-JP" dirty="0"/>
              <a:t>コンフリクト－平和論</a:t>
            </a:r>
            <a:r>
              <a:rPr lang="en-US" altLang="ja-JP" dirty="0"/>
              <a:t>(1)</a:t>
            </a:r>
            <a:r>
              <a:rPr lang="ja-JP" altLang="ja-JP" dirty="0" smtClean="0"/>
              <a:t>」</a:t>
            </a:r>
            <a:endParaRPr lang="en-US" altLang="ja-JP" dirty="0" smtClean="0"/>
          </a:p>
          <a:p>
            <a:pPr marL="0" indent="0">
              <a:buNone/>
            </a:pPr>
            <a:r>
              <a:rPr lang="ja-JP" altLang="en-US" dirty="0" smtClean="0"/>
              <a:t>　　</a:t>
            </a:r>
            <a:r>
              <a:rPr lang="ja-JP" altLang="ja-JP" dirty="0" smtClean="0"/>
              <a:t>（コンフリクト</a:t>
            </a:r>
            <a:r>
              <a:rPr lang="ja-JP" altLang="ja-JP" dirty="0"/>
              <a:t>対処スタイルの</a:t>
            </a:r>
            <a:r>
              <a:rPr lang="ja-JP" altLang="ja-JP" dirty="0">
                <a:solidFill>
                  <a:srgbClr val="FF0000"/>
                </a:solidFill>
              </a:rPr>
              <a:t>事前テスト</a:t>
            </a:r>
            <a:r>
              <a:rPr lang="ja-JP" altLang="ja-JP" dirty="0" smtClean="0"/>
              <a:t>）</a:t>
            </a:r>
            <a:endParaRPr lang="en-US" altLang="ja-JP" dirty="0" smtClean="0"/>
          </a:p>
          <a:p>
            <a:r>
              <a:rPr lang="ja-JP" altLang="ja-JP" dirty="0" smtClean="0"/>
              <a:t>セッション</a:t>
            </a:r>
            <a:r>
              <a:rPr lang="en-US" altLang="ja-JP" dirty="0" smtClean="0"/>
              <a:t>3</a:t>
            </a:r>
            <a:r>
              <a:rPr lang="ja-JP" altLang="en-US" dirty="0" smtClean="0"/>
              <a:t>：</a:t>
            </a:r>
            <a:r>
              <a:rPr lang="ja-JP" altLang="ja-JP" dirty="0" smtClean="0"/>
              <a:t>「</a:t>
            </a:r>
            <a:r>
              <a:rPr lang="ja-JP" altLang="ja-JP" dirty="0"/>
              <a:t>コンフリクト－平和論</a:t>
            </a:r>
            <a:r>
              <a:rPr lang="en-US" altLang="ja-JP" dirty="0"/>
              <a:t>(2)</a:t>
            </a:r>
            <a:r>
              <a:rPr lang="ja-JP" altLang="ja-JP" dirty="0" smtClean="0"/>
              <a:t>」</a:t>
            </a:r>
            <a:endParaRPr lang="en-US" altLang="ja-JP" dirty="0" smtClean="0"/>
          </a:p>
          <a:p>
            <a:pPr marL="0" indent="0">
              <a:buNone/>
            </a:pPr>
            <a:r>
              <a:rPr lang="ja-JP" altLang="en-US" dirty="0"/>
              <a:t>　</a:t>
            </a:r>
            <a:r>
              <a:rPr lang="ja-JP" altLang="en-US" dirty="0" smtClean="0"/>
              <a:t>　</a:t>
            </a:r>
            <a:r>
              <a:rPr lang="ja-JP" altLang="ja-JP" dirty="0" smtClean="0"/>
              <a:t>（</a:t>
            </a:r>
            <a:r>
              <a:rPr lang="en-US" altLang="ja-JP" dirty="0" smtClean="0"/>
              <a:t>DVD1</a:t>
            </a:r>
            <a:r>
              <a:rPr lang="ja-JP" altLang="ja-JP" dirty="0" smtClean="0"/>
              <a:t>「</a:t>
            </a:r>
            <a:r>
              <a:rPr lang="ja-JP" altLang="ja-JP" dirty="0"/>
              <a:t>ジョニー＆パーシー」視聴と討論</a:t>
            </a:r>
            <a:r>
              <a:rPr lang="ja-JP" altLang="ja-JP" dirty="0" smtClean="0"/>
              <a:t>）</a:t>
            </a:r>
            <a:endParaRPr lang="en-US" altLang="ja-JP" dirty="0" smtClean="0"/>
          </a:p>
          <a:p>
            <a:r>
              <a:rPr lang="ja-JP" altLang="ja-JP" dirty="0" smtClean="0"/>
              <a:t>セッション</a:t>
            </a:r>
            <a:r>
              <a:rPr lang="en-US" altLang="ja-JP" dirty="0" smtClean="0"/>
              <a:t>4</a:t>
            </a:r>
            <a:r>
              <a:rPr lang="ja-JP" altLang="en-US" dirty="0" smtClean="0"/>
              <a:t>：</a:t>
            </a:r>
            <a:r>
              <a:rPr lang="ja-JP" altLang="ja-JP" dirty="0" smtClean="0"/>
              <a:t>「</a:t>
            </a:r>
            <a:r>
              <a:rPr lang="ja-JP" altLang="ja-JP" dirty="0"/>
              <a:t>コンフリクト－平和論</a:t>
            </a:r>
            <a:r>
              <a:rPr lang="en-US" altLang="ja-JP" dirty="0"/>
              <a:t>(3)</a:t>
            </a:r>
            <a:r>
              <a:rPr lang="ja-JP" altLang="ja-JP" dirty="0" smtClean="0"/>
              <a:t>」</a:t>
            </a:r>
            <a:endParaRPr lang="en-US" altLang="ja-JP" dirty="0" smtClean="0"/>
          </a:p>
          <a:p>
            <a:pPr marL="0" indent="0">
              <a:buNone/>
            </a:pPr>
            <a:r>
              <a:rPr lang="ja-JP" altLang="en-US" dirty="0" smtClean="0"/>
              <a:t>　　</a:t>
            </a:r>
            <a:r>
              <a:rPr lang="ja-JP" altLang="ja-JP" dirty="0" smtClean="0"/>
              <a:t>（</a:t>
            </a:r>
            <a:r>
              <a:rPr lang="en-US" altLang="ja-JP" dirty="0" smtClean="0"/>
              <a:t>DVD2</a:t>
            </a:r>
            <a:r>
              <a:rPr lang="ja-JP" altLang="ja-JP" dirty="0" smtClean="0"/>
              <a:t>「</a:t>
            </a:r>
            <a:r>
              <a:rPr lang="en-US" altLang="ja-JP" dirty="0"/>
              <a:t>Happy</a:t>
            </a:r>
            <a:r>
              <a:rPr lang="ja-JP" altLang="ja-JP" dirty="0"/>
              <a:t>になる</a:t>
            </a:r>
            <a:r>
              <a:rPr lang="en-US" altLang="ja-JP" dirty="0"/>
              <a:t>5</a:t>
            </a:r>
            <a:r>
              <a:rPr lang="ja-JP" altLang="ja-JP" dirty="0" err="1"/>
              <a:t>つの</a:t>
            </a:r>
            <a:r>
              <a:rPr lang="ja-JP" altLang="ja-JP" dirty="0"/>
              <a:t>方法」視聴と討論</a:t>
            </a:r>
            <a:r>
              <a:rPr lang="ja-JP" altLang="ja-JP" dirty="0" smtClean="0"/>
              <a:t>）</a:t>
            </a:r>
            <a:endParaRPr lang="en-US" altLang="ja-JP" dirty="0" smtClean="0"/>
          </a:p>
          <a:p>
            <a:r>
              <a:rPr lang="ja-JP" altLang="ja-JP" dirty="0" smtClean="0"/>
              <a:t>セッション</a:t>
            </a:r>
            <a:r>
              <a:rPr lang="en-US" altLang="ja-JP" dirty="0" smtClean="0"/>
              <a:t>5</a:t>
            </a:r>
            <a:r>
              <a:rPr lang="ja-JP" altLang="en-US" dirty="0" smtClean="0"/>
              <a:t>：</a:t>
            </a:r>
            <a:r>
              <a:rPr lang="ja-JP" altLang="ja-JP" dirty="0" smtClean="0"/>
              <a:t>「</a:t>
            </a:r>
            <a:r>
              <a:rPr lang="ja-JP" altLang="ja-JP" dirty="0"/>
              <a:t>コンフリクト－平和論</a:t>
            </a:r>
            <a:r>
              <a:rPr lang="en-US" altLang="ja-JP" dirty="0"/>
              <a:t>(4)</a:t>
            </a:r>
            <a:r>
              <a:rPr lang="ja-JP" altLang="ja-JP" dirty="0" smtClean="0"/>
              <a:t>」</a:t>
            </a:r>
            <a:endParaRPr lang="en-US" altLang="ja-JP" dirty="0" smtClean="0"/>
          </a:p>
          <a:p>
            <a:pPr marL="0" indent="0">
              <a:buNone/>
            </a:pPr>
            <a:r>
              <a:rPr lang="ja-JP" altLang="en-US" dirty="0" smtClean="0"/>
              <a:t>　　</a:t>
            </a:r>
            <a:r>
              <a:rPr lang="ja-JP" altLang="ja-JP" dirty="0" smtClean="0"/>
              <a:t>（</a:t>
            </a:r>
            <a:r>
              <a:rPr lang="en-US" altLang="ja-JP" dirty="0" smtClean="0"/>
              <a:t>DVD3</a:t>
            </a:r>
            <a:r>
              <a:rPr lang="ja-JP" altLang="ja-JP" dirty="0" smtClean="0"/>
              <a:t>「</a:t>
            </a:r>
            <a:r>
              <a:rPr lang="ja-JP" altLang="ja-JP" dirty="0"/>
              <a:t>鬼退治したくない桃太郎」視聴と討論</a:t>
            </a:r>
            <a:r>
              <a:rPr lang="ja-JP" altLang="ja-JP" dirty="0" smtClean="0"/>
              <a:t>）</a:t>
            </a:r>
            <a:endParaRPr lang="en-US" altLang="ja-JP" dirty="0" smtClean="0"/>
          </a:p>
          <a:p>
            <a:r>
              <a:rPr lang="ja-JP" altLang="ja-JP" dirty="0" smtClean="0"/>
              <a:t>セッション</a:t>
            </a:r>
            <a:r>
              <a:rPr lang="en-US" altLang="ja-JP" dirty="0" smtClean="0"/>
              <a:t>6</a:t>
            </a:r>
            <a:r>
              <a:rPr lang="ja-JP" altLang="en-US" dirty="0" smtClean="0"/>
              <a:t>：</a:t>
            </a:r>
            <a:r>
              <a:rPr lang="ja-JP" altLang="ja-JP" dirty="0" smtClean="0"/>
              <a:t>「</a:t>
            </a:r>
            <a:r>
              <a:rPr lang="ja-JP" altLang="ja-JP" dirty="0"/>
              <a:t>まとめと評価</a:t>
            </a:r>
            <a:r>
              <a:rPr lang="ja-JP" altLang="ja-JP" dirty="0" smtClean="0"/>
              <a:t>」</a:t>
            </a:r>
            <a:endParaRPr lang="en-US" altLang="ja-JP" dirty="0" smtClean="0"/>
          </a:p>
          <a:p>
            <a:pPr marL="0" indent="0">
              <a:buNone/>
            </a:pPr>
            <a:r>
              <a:rPr lang="ja-JP" altLang="en-US" dirty="0"/>
              <a:t>　</a:t>
            </a:r>
            <a:r>
              <a:rPr lang="ja-JP" altLang="en-US" dirty="0" smtClean="0"/>
              <a:t>　</a:t>
            </a:r>
            <a:r>
              <a:rPr lang="ja-JP" altLang="ja-JP" dirty="0" smtClean="0"/>
              <a:t>（</a:t>
            </a:r>
            <a:r>
              <a:rPr lang="ja-JP" altLang="ja-JP" dirty="0"/>
              <a:t>コンフリクト対処スタイルの</a:t>
            </a:r>
            <a:r>
              <a:rPr lang="ja-JP" altLang="ja-JP" dirty="0">
                <a:solidFill>
                  <a:srgbClr val="FF0000"/>
                </a:solidFill>
              </a:rPr>
              <a:t>事後テスト</a:t>
            </a:r>
            <a:r>
              <a:rPr lang="ja-JP" altLang="ja-JP"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5</a:t>
            </a:fld>
            <a:endParaRPr kumimoji="1" lang="ja-JP" altLang="en-US"/>
          </a:p>
        </p:txBody>
      </p:sp>
    </p:spTree>
    <p:extLst>
      <p:ext uri="{BB962C8B-B14F-4D97-AF65-F5344CB8AC3E}">
        <p14:creationId xmlns:p14="http://schemas.microsoft.com/office/powerpoint/2010/main" val="51104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7668344" cy="1143000"/>
          </a:xfrm>
        </p:spPr>
        <p:txBody>
          <a:bodyPr>
            <a:noAutofit/>
          </a:bodyPr>
          <a:lstStyle/>
          <a:p>
            <a:r>
              <a:rPr kumimoji="1" lang="ja-JP" altLang="en-US" sz="3600" dirty="0" smtClean="0"/>
              <a:t>主要</a:t>
            </a:r>
            <a:r>
              <a:rPr lang="ja-JP" altLang="en-US" sz="3600" dirty="0" smtClean="0"/>
              <a:t>教材＝平和</a:t>
            </a:r>
            <a:r>
              <a:rPr lang="ja-JP" altLang="en-US" sz="3600" dirty="0"/>
              <a:t>教育アニメーション</a:t>
            </a:r>
            <a:br>
              <a:rPr lang="ja-JP" altLang="en-US" sz="3600" dirty="0"/>
            </a:br>
            <a:r>
              <a:rPr lang="en-US" altLang="ja-JP" sz="3600" dirty="0"/>
              <a:t>『</a:t>
            </a:r>
            <a:r>
              <a:rPr lang="ja-JP" altLang="en-US" sz="3600" dirty="0"/>
              <a:t>みんなが</a:t>
            </a:r>
            <a:r>
              <a:rPr lang="en-US" altLang="ja-JP" sz="3600" dirty="0"/>
              <a:t>Happy</a:t>
            </a:r>
            <a:r>
              <a:rPr lang="ja-JP" altLang="en-US" sz="3600" dirty="0"/>
              <a:t>になる方法</a:t>
            </a:r>
            <a:r>
              <a:rPr lang="en-US" altLang="ja-JP" sz="3600" dirty="0" smtClean="0"/>
              <a:t>』</a:t>
            </a:r>
            <a:endParaRPr kumimoji="1" lang="ja-JP" altLang="en-US" sz="3600" dirty="0"/>
          </a:p>
        </p:txBody>
      </p:sp>
      <p:sp>
        <p:nvSpPr>
          <p:cNvPr id="3" name="コンテンツ プレースホルダー 2"/>
          <p:cNvSpPr>
            <a:spLocks noGrp="1"/>
          </p:cNvSpPr>
          <p:nvPr>
            <p:ph idx="1"/>
          </p:nvPr>
        </p:nvSpPr>
        <p:spPr>
          <a:xfrm>
            <a:off x="179512" y="1527633"/>
            <a:ext cx="6912768" cy="5328592"/>
          </a:xfrm>
        </p:spPr>
        <p:txBody>
          <a:bodyPr>
            <a:normAutofit fontScale="92500"/>
          </a:bodyPr>
          <a:lstStyle/>
          <a:p>
            <a:pPr marL="0" indent="0">
              <a:buNone/>
            </a:pPr>
            <a:r>
              <a:rPr lang="en-US" altLang="ja-JP" b="1" dirty="0" smtClean="0"/>
              <a:t>(</a:t>
            </a:r>
            <a:r>
              <a:rPr lang="en-US" altLang="ja-JP" b="1" dirty="0"/>
              <a:t>1)</a:t>
            </a:r>
            <a:r>
              <a:rPr lang="ja-JP" altLang="ja-JP" b="1" dirty="0"/>
              <a:t>「ジョニー＆パーシー」</a:t>
            </a:r>
            <a:r>
              <a:rPr lang="en-US" altLang="ja-JP" dirty="0"/>
              <a:t>(</a:t>
            </a:r>
            <a:r>
              <a:rPr lang="ja-JP" altLang="ja-JP" dirty="0"/>
              <a:t>約</a:t>
            </a:r>
            <a:r>
              <a:rPr lang="en-US" altLang="ja-JP" dirty="0"/>
              <a:t>7</a:t>
            </a:r>
            <a:r>
              <a:rPr lang="ja-JP" altLang="ja-JP" dirty="0"/>
              <a:t>分</a:t>
            </a:r>
            <a:r>
              <a:rPr lang="en-US" altLang="ja-JP" dirty="0"/>
              <a:t>)</a:t>
            </a:r>
            <a:endParaRPr lang="ja-JP" altLang="ja-JP" dirty="0"/>
          </a:p>
          <a:p>
            <a:pPr marL="0" indent="0">
              <a:buNone/>
            </a:pPr>
            <a:r>
              <a:rPr lang="ja-JP" altLang="en-US" dirty="0" smtClean="0"/>
              <a:t>　対立</a:t>
            </a:r>
            <a:r>
              <a:rPr lang="ja-JP" altLang="ja-JP" dirty="0" smtClean="0"/>
              <a:t>が</a:t>
            </a:r>
            <a:r>
              <a:rPr lang="ja-JP" altLang="ja-JP" dirty="0"/>
              <a:t>起きたときの“私メッセージ</a:t>
            </a:r>
            <a:r>
              <a:rPr lang="ja-JP" altLang="ja-JP" dirty="0" smtClean="0"/>
              <a:t>”</a:t>
            </a:r>
            <a:r>
              <a:rPr lang="ja-JP" altLang="en-US" dirty="0" smtClean="0"/>
              <a:t>の重要性をペンギンとアザラシの魚をめぐるコンフリクトに即して示す。</a:t>
            </a:r>
            <a:endParaRPr lang="en-US" altLang="ja-JP" dirty="0" smtClean="0"/>
          </a:p>
          <a:p>
            <a:pPr marL="0" indent="0">
              <a:buNone/>
            </a:pPr>
            <a:r>
              <a:rPr lang="en-US" altLang="ja-JP" dirty="0" smtClean="0"/>
              <a:t>(</a:t>
            </a:r>
            <a:r>
              <a:rPr lang="en-US" altLang="ja-JP" dirty="0"/>
              <a:t>2</a:t>
            </a:r>
            <a:r>
              <a:rPr lang="en-US" altLang="ja-JP" b="1" dirty="0"/>
              <a:t>) </a:t>
            </a:r>
            <a:r>
              <a:rPr lang="ja-JP" altLang="ja-JP" b="1" dirty="0"/>
              <a:t>「鬼退治したくない桃太郎」</a:t>
            </a:r>
            <a:r>
              <a:rPr lang="ja-JP" altLang="ja-JP" dirty="0"/>
              <a:t>（約</a:t>
            </a:r>
            <a:r>
              <a:rPr lang="en-US" altLang="ja-JP" dirty="0"/>
              <a:t>10</a:t>
            </a:r>
            <a:r>
              <a:rPr lang="ja-JP" altLang="ja-JP" dirty="0"/>
              <a:t>分</a:t>
            </a:r>
            <a:r>
              <a:rPr lang="ja-JP" altLang="ja-JP" dirty="0" smtClean="0"/>
              <a:t>）</a:t>
            </a:r>
            <a:endParaRPr lang="en-US" altLang="ja-JP" dirty="0"/>
          </a:p>
          <a:p>
            <a:pPr marL="0" indent="0">
              <a:buNone/>
            </a:pPr>
            <a:r>
              <a:rPr lang="ja-JP" altLang="en-US" smtClean="0"/>
              <a:t>　</a:t>
            </a:r>
            <a:r>
              <a:rPr lang="ja-JP" altLang="ja-JP" smtClean="0"/>
              <a:t>対話</a:t>
            </a:r>
            <a:r>
              <a:rPr lang="ja-JP" altLang="ja-JP" dirty="0"/>
              <a:t>による和解「ホーポノポノ</a:t>
            </a:r>
            <a:r>
              <a:rPr lang="ja-JP" altLang="ja-JP" dirty="0" smtClean="0"/>
              <a:t>」</a:t>
            </a:r>
            <a:r>
              <a:rPr lang="ja-JP" altLang="en-US" dirty="0" smtClean="0"/>
              <a:t>の有効性を桃太郎の物語を例に描く。</a:t>
            </a:r>
            <a:endParaRPr lang="en-US" altLang="ja-JP" dirty="0"/>
          </a:p>
          <a:p>
            <a:pPr marL="0" indent="0">
              <a:buNone/>
            </a:pPr>
            <a:r>
              <a:rPr lang="en-US" altLang="ja-JP" dirty="0" smtClean="0"/>
              <a:t>(3</a:t>
            </a:r>
            <a:r>
              <a:rPr lang="en-US" altLang="ja-JP" dirty="0"/>
              <a:t>)</a:t>
            </a:r>
            <a:r>
              <a:rPr lang="en-US" altLang="ja-JP" b="1" dirty="0"/>
              <a:t> </a:t>
            </a:r>
            <a:r>
              <a:rPr lang="ja-JP" altLang="ja-JP" b="1" dirty="0"/>
              <a:t>「</a:t>
            </a:r>
            <a:r>
              <a:rPr lang="en-US" altLang="ja-JP" b="1" dirty="0"/>
              <a:t>Happy</a:t>
            </a:r>
            <a:r>
              <a:rPr lang="ja-JP" altLang="ja-JP" b="1" dirty="0"/>
              <a:t>になる</a:t>
            </a:r>
            <a:r>
              <a:rPr lang="en-US" altLang="ja-JP" b="1" dirty="0"/>
              <a:t>5</a:t>
            </a:r>
            <a:r>
              <a:rPr lang="ja-JP" altLang="ja-JP" b="1" dirty="0" err="1"/>
              <a:t>つの</a:t>
            </a:r>
            <a:r>
              <a:rPr lang="ja-JP" altLang="ja-JP" b="1" dirty="0"/>
              <a:t>方法」</a:t>
            </a:r>
            <a:r>
              <a:rPr lang="ja-JP" altLang="ja-JP" dirty="0"/>
              <a:t>（約</a:t>
            </a:r>
            <a:r>
              <a:rPr lang="en-US" altLang="ja-JP" dirty="0"/>
              <a:t>7</a:t>
            </a:r>
            <a:r>
              <a:rPr lang="ja-JP" altLang="ja-JP" dirty="0"/>
              <a:t>分</a:t>
            </a:r>
            <a:r>
              <a:rPr lang="ja-JP" altLang="ja-JP" dirty="0" smtClean="0"/>
              <a:t>）</a:t>
            </a:r>
            <a:endParaRPr lang="en-US" altLang="ja-JP" dirty="0" smtClean="0"/>
          </a:p>
          <a:p>
            <a:pPr marL="0" indent="0">
              <a:buNone/>
            </a:pPr>
            <a:r>
              <a:rPr lang="ja-JP" altLang="en-US" dirty="0"/>
              <a:t>　</a:t>
            </a:r>
            <a:r>
              <a:rPr lang="ja-JP" altLang="ja-JP" dirty="0" smtClean="0"/>
              <a:t>対立</a:t>
            </a:r>
            <a:r>
              <a:rPr lang="ja-JP" altLang="ja-JP" dirty="0"/>
              <a:t>の建設的な転換のための「トランセンド」</a:t>
            </a:r>
            <a:r>
              <a:rPr lang="ja-JP" altLang="ja-JP" dirty="0" smtClean="0"/>
              <a:t>法</a:t>
            </a:r>
            <a:r>
              <a:rPr lang="ja-JP" altLang="en-US" dirty="0" smtClean="0"/>
              <a:t>を学級会の討議場面を例に</a:t>
            </a:r>
            <a:r>
              <a:rPr lang="ja-JP" altLang="ja-JP" dirty="0" smtClean="0"/>
              <a:t>描</a:t>
            </a:r>
            <a:r>
              <a:rPr lang="ja-JP" altLang="en-US" dirty="0" smtClean="0"/>
              <a:t>く</a:t>
            </a:r>
            <a:r>
              <a:rPr lang="ja-JP"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6</a:t>
            </a:fld>
            <a:endParaRPr kumimoji="1" lang="ja-JP" altLang="en-US"/>
          </a:p>
        </p:txBody>
      </p:sp>
      <p:pic>
        <p:nvPicPr>
          <p:cNvPr id="5" name="図 4"/>
          <p:cNvPicPr/>
          <p:nvPr/>
        </p:nvPicPr>
        <p:blipFill>
          <a:blip r:embed="rId2">
            <a:extLst>
              <a:ext uri="{28A0092B-C50C-407E-A947-70E740481C1C}">
                <a14:useLocalDpi xmlns:a14="http://schemas.microsoft.com/office/drawing/2010/main" val="0"/>
              </a:ext>
            </a:extLst>
          </a:blip>
          <a:srcRect/>
          <a:stretch>
            <a:fillRect/>
          </a:stretch>
        </p:blipFill>
        <p:spPr bwMode="auto">
          <a:xfrm>
            <a:off x="7225720" y="2348880"/>
            <a:ext cx="1907704" cy="1440160"/>
          </a:xfrm>
          <a:prstGeom prst="rect">
            <a:avLst/>
          </a:prstGeom>
          <a:noFill/>
        </p:spPr>
      </p:pic>
      <p:pic>
        <p:nvPicPr>
          <p:cNvPr id="6" name="図 5"/>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954457"/>
            <a:ext cx="1907704" cy="1356723"/>
          </a:xfrm>
          <a:prstGeom prst="rect">
            <a:avLst/>
          </a:prstGeom>
          <a:noFill/>
        </p:spPr>
      </p:pic>
      <p:pic>
        <p:nvPicPr>
          <p:cNvPr id="7" name="図 6"/>
          <p:cNvPicPr/>
          <p:nvPr/>
        </p:nvPicPr>
        <p:blipFill>
          <a:blip r:embed="rId4">
            <a:extLst>
              <a:ext uri="{28A0092B-C50C-407E-A947-70E740481C1C}">
                <a14:useLocalDpi xmlns:a14="http://schemas.microsoft.com/office/drawing/2010/main" val="0"/>
              </a:ext>
            </a:extLst>
          </a:blip>
          <a:srcRect/>
          <a:stretch>
            <a:fillRect/>
          </a:stretch>
        </p:blipFill>
        <p:spPr bwMode="auto">
          <a:xfrm>
            <a:off x="7225720" y="5601975"/>
            <a:ext cx="1907704" cy="1256025"/>
          </a:xfrm>
          <a:prstGeom prst="rect">
            <a:avLst/>
          </a:prstGeom>
          <a:noFill/>
          <a:ln>
            <a:noFill/>
          </a:ln>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312" y="-11402"/>
            <a:ext cx="1619672" cy="232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042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pPr algn="l"/>
            <a:r>
              <a:rPr lang="ja-JP" altLang="en-US" dirty="0" smtClean="0"/>
              <a:t>　</a:t>
            </a:r>
            <a:r>
              <a:rPr lang="ja-JP" altLang="ja-JP" dirty="0" smtClean="0"/>
              <a:t>質問紙</a:t>
            </a:r>
            <a:endParaRPr kumimoji="1" lang="ja-JP" altLang="en-US" dirty="0"/>
          </a:p>
        </p:txBody>
      </p:sp>
      <p:sp>
        <p:nvSpPr>
          <p:cNvPr id="3" name="コンテンツ プレースホルダー 2"/>
          <p:cNvSpPr>
            <a:spLocks noGrp="1"/>
          </p:cNvSpPr>
          <p:nvPr>
            <p:ph idx="1"/>
          </p:nvPr>
        </p:nvSpPr>
        <p:spPr>
          <a:xfrm>
            <a:off x="179512" y="1670348"/>
            <a:ext cx="5760640" cy="5069160"/>
          </a:xfrm>
        </p:spPr>
        <p:txBody>
          <a:bodyPr>
            <a:normAutofit/>
          </a:bodyPr>
          <a:lstStyle/>
          <a:p>
            <a:r>
              <a:rPr lang="ja-JP" altLang="ja-JP" dirty="0" smtClean="0"/>
              <a:t>村山</a:t>
            </a:r>
            <a:r>
              <a:rPr lang="ja-JP" altLang="ja-JP" dirty="0"/>
              <a:t>・藤本・大坊</a:t>
            </a:r>
            <a:r>
              <a:rPr lang="en-US" altLang="ja-JP" dirty="0"/>
              <a:t>(2005) </a:t>
            </a:r>
            <a:r>
              <a:rPr lang="ja-JP" altLang="ja-JP" dirty="0"/>
              <a:t>のコンフリクト対処スタイル尺度を用いた事前テスト・事後テストを</a:t>
            </a:r>
            <a:r>
              <a:rPr lang="en-US" altLang="ja-JP" dirty="0"/>
              <a:t>3</a:t>
            </a:r>
            <a:r>
              <a:rPr lang="ja-JP" altLang="ja-JP" dirty="0" err="1"/>
              <a:t>つの</a:t>
            </a:r>
            <a:r>
              <a:rPr lang="ja-JP" altLang="ja-JP" dirty="0"/>
              <a:t>アニメーション視聴の前後に実施した</a:t>
            </a:r>
            <a:r>
              <a:rPr lang="ja-JP" altLang="ja-JP" dirty="0" smtClean="0"/>
              <a:t>。</a:t>
            </a:r>
            <a:endParaRPr lang="en-US" altLang="ja-JP" dirty="0" smtClean="0"/>
          </a:p>
          <a:p>
            <a:r>
              <a:rPr lang="ja-JP" altLang="ja-JP" dirty="0" smtClean="0"/>
              <a:t>コンフリクト</a:t>
            </a:r>
            <a:r>
              <a:rPr lang="ja-JP" altLang="ja-JP" dirty="0"/>
              <a:t>事態（家庭や職場などで起きたもめごとや対立）に対する自己志向対処（</a:t>
            </a:r>
            <a:r>
              <a:rPr lang="en-US" altLang="ja-JP" dirty="0"/>
              <a:t>7</a:t>
            </a:r>
            <a:r>
              <a:rPr lang="ja-JP" altLang="ja-JP" dirty="0"/>
              <a:t>項目</a:t>
            </a:r>
            <a:r>
              <a:rPr lang="en-US" altLang="ja-JP" dirty="0"/>
              <a:t>)</a:t>
            </a:r>
            <a:r>
              <a:rPr lang="ja-JP" altLang="ja-JP" dirty="0" err="1"/>
              <a:t>，</a:t>
            </a:r>
            <a:r>
              <a:rPr lang="ja-JP" altLang="ja-JP" dirty="0"/>
              <a:t>他者志向対処（</a:t>
            </a:r>
            <a:r>
              <a:rPr lang="en-US" altLang="ja-JP" dirty="0"/>
              <a:t>7</a:t>
            </a:r>
            <a:r>
              <a:rPr lang="ja-JP" altLang="ja-JP" dirty="0"/>
              <a:t>項目）の</a:t>
            </a:r>
            <a:r>
              <a:rPr lang="en-US" altLang="ja-JP" dirty="0"/>
              <a:t>2</a:t>
            </a:r>
            <a:r>
              <a:rPr lang="ja-JP" altLang="ja-JP" dirty="0"/>
              <a:t>因子</a:t>
            </a:r>
            <a:r>
              <a:rPr lang="en-US" altLang="ja-JP" dirty="0"/>
              <a:t>14</a:t>
            </a:r>
            <a:r>
              <a:rPr lang="ja-JP" altLang="ja-JP" dirty="0"/>
              <a:t>項目から構成された。</a:t>
            </a:r>
          </a:p>
          <a:p>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7</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2586" y="260648"/>
            <a:ext cx="2511555"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6660232" y="3541658"/>
            <a:ext cx="2376264" cy="523220"/>
          </a:xfrm>
          <a:prstGeom prst="rect">
            <a:avLst/>
          </a:prstGeom>
          <a:noFill/>
        </p:spPr>
        <p:txBody>
          <a:bodyPr wrap="square" rtlCol="0">
            <a:spAutoFit/>
          </a:bodyPr>
          <a:lstStyle/>
          <a:p>
            <a:r>
              <a:rPr kumimoji="1" lang="ja-JP" altLang="en-US" sz="2800" dirty="0" smtClean="0"/>
              <a:t>他者志向対処</a:t>
            </a:r>
            <a:endParaRPr kumimoji="1" lang="ja-JP" altLang="en-US" sz="2800" dirty="0"/>
          </a:p>
        </p:txBody>
      </p:sp>
      <p:sp>
        <p:nvSpPr>
          <p:cNvPr id="6" name="テキスト ボックス 5"/>
          <p:cNvSpPr txBox="1"/>
          <p:nvPr/>
        </p:nvSpPr>
        <p:spPr>
          <a:xfrm>
            <a:off x="5935502" y="764704"/>
            <a:ext cx="615553" cy="2376264"/>
          </a:xfrm>
          <a:prstGeom prst="rect">
            <a:avLst/>
          </a:prstGeom>
          <a:noFill/>
        </p:spPr>
        <p:txBody>
          <a:bodyPr vert="eaVert" wrap="square" rtlCol="0">
            <a:spAutoFit/>
          </a:bodyPr>
          <a:lstStyle/>
          <a:p>
            <a:r>
              <a:rPr kumimoji="1" lang="ja-JP" altLang="en-US" sz="2800" dirty="0" smtClean="0"/>
              <a:t>自己志向対処</a:t>
            </a:r>
            <a:endParaRPr kumimoji="1" lang="ja-JP" altLang="en-US" sz="2800" dirty="0"/>
          </a:p>
        </p:txBody>
      </p:sp>
    </p:spTree>
    <p:extLst>
      <p:ext uri="{BB962C8B-B14F-4D97-AF65-F5344CB8AC3E}">
        <p14:creationId xmlns:p14="http://schemas.microsoft.com/office/powerpoint/2010/main" val="1347386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ja-JP" b="1" dirty="0" smtClean="0"/>
              <a:t>結果</a:t>
            </a:r>
            <a:r>
              <a:rPr lang="ja-JP" altLang="en-US" b="1" dirty="0" smtClean="0"/>
              <a:t>１：分析枠組み</a:t>
            </a:r>
            <a:endParaRPr kumimoji="1" lang="ja-JP" altLang="en-US" dirty="0"/>
          </a:p>
        </p:txBody>
      </p:sp>
      <p:sp>
        <p:nvSpPr>
          <p:cNvPr id="3" name="コンテンツ プレースホルダー 2"/>
          <p:cNvSpPr>
            <a:spLocks noGrp="1"/>
          </p:cNvSpPr>
          <p:nvPr>
            <p:ph idx="1"/>
          </p:nvPr>
        </p:nvSpPr>
        <p:spPr>
          <a:xfrm>
            <a:off x="179512" y="1340768"/>
            <a:ext cx="5919104" cy="5112568"/>
          </a:xfrm>
        </p:spPr>
        <p:txBody>
          <a:bodyPr>
            <a:noAutofit/>
          </a:bodyPr>
          <a:lstStyle/>
          <a:p>
            <a:pPr marL="0" indent="0">
              <a:buNone/>
            </a:pPr>
            <a:r>
              <a:rPr lang="ja-JP" altLang="ja-JP" dirty="0" smtClean="0"/>
              <a:t>自己</a:t>
            </a:r>
            <a:r>
              <a:rPr lang="ja-JP" altLang="ja-JP" dirty="0"/>
              <a:t>志向と他者志向の得点をそれぞれの中央値で上位群と下位群に分けた。両方とも上位の群を</a:t>
            </a:r>
            <a:r>
              <a:rPr lang="ja-JP" altLang="ja-JP" b="1" dirty="0"/>
              <a:t>「統合」</a:t>
            </a:r>
            <a:r>
              <a:rPr lang="ja-JP" altLang="ja-JP" dirty="0"/>
              <a:t>群，自己志向が上位かつ他者志向が下位の群を</a:t>
            </a:r>
            <a:r>
              <a:rPr lang="ja-JP" altLang="ja-JP" b="1" dirty="0"/>
              <a:t>「強制」</a:t>
            </a:r>
            <a:r>
              <a:rPr lang="ja-JP" altLang="ja-JP" dirty="0"/>
              <a:t>群，自己志向下位群でかつ他者志向上位群を</a:t>
            </a:r>
            <a:r>
              <a:rPr lang="ja-JP" altLang="ja-JP" b="1" dirty="0"/>
              <a:t>「譲歩」</a:t>
            </a:r>
            <a:r>
              <a:rPr lang="ja-JP" altLang="ja-JP" dirty="0"/>
              <a:t>群，両方とも下位群を</a:t>
            </a:r>
            <a:r>
              <a:rPr lang="ja-JP" altLang="ja-JP" b="1" dirty="0"/>
              <a:t>「回避」</a:t>
            </a:r>
            <a:r>
              <a:rPr lang="ja-JP" altLang="ja-JP" dirty="0"/>
              <a:t>群と名付け，</a:t>
            </a:r>
            <a:r>
              <a:rPr lang="en-US" altLang="ja-JP" dirty="0"/>
              <a:t>4</a:t>
            </a:r>
            <a:r>
              <a:rPr lang="ja-JP" altLang="ja-JP" dirty="0" err="1"/>
              <a:t>つの</a:t>
            </a:r>
            <a:r>
              <a:rPr lang="ja-JP" altLang="ja-JP" dirty="0"/>
              <a:t>コンフリクト対処スタイルを比較した。</a:t>
            </a:r>
            <a:endParaRPr kumimoji="1" lang="ja-JP" altLang="en-US" dirty="0"/>
          </a:p>
        </p:txBody>
      </p:sp>
      <p:sp>
        <p:nvSpPr>
          <p:cNvPr id="4" name="スライド番号プレースホルダー 3"/>
          <p:cNvSpPr>
            <a:spLocks noGrp="1"/>
          </p:cNvSpPr>
          <p:nvPr>
            <p:ph type="sldNum" sz="quarter" idx="12"/>
          </p:nvPr>
        </p:nvSpPr>
        <p:spPr/>
        <p:txBody>
          <a:bodyPr/>
          <a:lstStyle/>
          <a:p>
            <a:fld id="{69B10AA0-1683-4A80-B391-DB8C4AD898C6}" type="slidenum">
              <a:rPr kumimoji="1" lang="ja-JP" altLang="en-US" smtClean="0"/>
              <a:t>8</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6549" y="0"/>
            <a:ext cx="3150908" cy="350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1677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表　コンフリクト対処スタイルの変化</a:t>
            </a:r>
            <a:endParaRPr kumimoji="1" lang="ja-JP" altLang="en-US" dirty="0"/>
          </a:p>
        </p:txBody>
      </p:sp>
      <p:sp>
        <p:nvSpPr>
          <p:cNvPr id="10" name="コンテンツ プレースホルダー 9"/>
          <p:cNvSpPr>
            <a:spLocks noGrp="1"/>
          </p:cNvSpPr>
          <p:nvPr>
            <p:ph idx="1"/>
          </p:nvPr>
        </p:nvSpPr>
        <p:spPr>
          <a:xfrm>
            <a:off x="457200" y="1268760"/>
            <a:ext cx="8229600" cy="5328592"/>
          </a:xfrm>
        </p:spPr>
        <p:txBody>
          <a:bodyPr>
            <a:normAutofit/>
          </a:bodyPr>
          <a:lstStyle/>
          <a:p>
            <a:pPr marL="0" indent="0">
              <a:buNone/>
            </a:pPr>
            <a:r>
              <a:rPr lang="ja-JP" altLang="en-US" sz="2000" dirty="0" smtClean="0"/>
              <a:t>　コンフリ</a:t>
            </a:r>
            <a:r>
              <a:rPr lang="ja-JP" altLang="en-US" dirty="0"/>
              <a:t>	</a:t>
            </a:r>
            <a:r>
              <a:rPr lang="ja-JP" altLang="en-US" dirty="0" smtClean="0"/>
              <a:t>   </a:t>
            </a:r>
            <a:r>
              <a:rPr lang="ja-JP" altLang="en-US" sz="2800" dirty="0" smtClean="0"/>
              <a:t>事前</a:t>
            </a:r>
            <a:r>
              <a:rPr lang="ja-JP" altLang="en-US" sz="2800" dirty="0"/>
              <a:t>	</a:t>
            </a:r>
            <a:r>
              <a:rPr lang="ja-JP" altLang="en-US" sz="2800" dirty="0" smtClean="0"/>
              <a:t>　　　　　　事後</a:t>
            </a:r>
            <a:endParaRPr lang="ja-JP" altLang="en-US" sz="2800" dirty="0"/>
          </a:p>
          <a:p>
            <a:pPr marL="0" indent="0">
              <a:buNone/>
            </a:pPr>
            <a:r>
              <a:rPr lang="ja-JP" altLang="en-US" sz="2000" dirty="0" smtClean="0"/>
              <a:t>　クト対処</a:t>
            </a:r>
            <a:endParaRPr lang="ja-JP" altLang="en-US" dirty="0" smtClean="0"/>
          </a:p>
          <a:p>
            <a:pPr marL="0" indent="0">
              <a:buNone/>
            </a:pPr>
            <a:r>
              <a:rPr lang="ja-JP" altLang="en-US" sz="2000" dirty="0" smtClean="0"/>
              <a:t>　スタイル</a:t>
            </a:r>
            <a:r>
              <a:rPr lang="ja-JP" altLang="en-US" dirty="0"/>
              <a:t>	</a:t>
            </a:r>
            <a:r>
              <a:rPr lang="ja-JP" altLang="en-US" sz="2800" dirty="0" smtClean="0"/>
              <a:t>人数　   </a:t>
            </a:r>
            <a:r>
              <a:rPr lang="en-US" altLang="ja-JP" sz="2800" dirty="0" smtClean="0"/>
              <a:t>%</a:t>
            </a:r>
            <a:r>
              <a:rPr lang="en-US" altLang="ja-JP" sz="2800" dirty="0"/>
              <a:t>	</a:t>
            </a:r>
            <a:r>
              <a:rPr lang="en-US" altLang="ja-JP" sz="2800" dirty="0" smtClean="0"/>
              <a:t>	</a:t>
            </a:r>
            <a:r>
              <a:rPr lang="ja-JP" altLang="en-US" sz="2800" dirty="0" smtClean="0"/>
              <a:t>人数</a:t>
            </a:r>
            <a:r>
              <a:rPr lang="ja-JP" altLang="en-US" sz="2800" dirty="0"/>
              <a:t>	</a:t>
            </a:r>
            <a:r>
              <a:rPr lang="ja-JP" altLang="en-US" sz="2800" dirty="0" smtClean="0"/>
              <a:t>     </a:t>
            </a:r>
            <a:r>
              <a:rPr lang="en-US" altLang="ja-JP" sz="2800" dirty="0" smtClean="0"/>
              <a:t>%</a:t>
            </a:r>
            <a:endParaRPr lang="en-US" altLang="ja-JP" sz="2800" dirty="0"/>
          </a:p>
          <a:p>
            <a:pPr marL="0" indent="0">
              <a:buNone/>
            </a:pPr>
            <a:r>
              <a:rPr lang="ja-JP" altLang="en-US" dirty="0" smtClean="0"/>
              <a:t>　統合</a:t>
            </a:r>
            <a:r>
              <a:rPr lang="ja-JP" altLang="en-US" dirty="0"/>
              <a:t>	</a:t>
            </a:r>
            <a:r>
              <a:rPr lang="en-US" altLang="ja-JP" dirty="0"/>
              <a:t>9	</a:t>
            </a:r>
            <a:r>
              <a:rPr lang="en-US" altLang="ja-JP" dirty="0" smtClean="0"/>
              <a:t>30.0	</a:t>
            </a:r>
            <a:r>
              <a:rPr lang="en-US" altLang="ja-JP" sz="3600" b="1" dirty="0" smtClean="0">
                <a:solidFill>
                  <a:srgbClr val="FF0000"/>
                </a:solidFill>
              </a:rPr>
              <a:t>&lt;</a:t>
            </a:r>
            <a:r>
              <a:rPr lang="en-US" altLang="ja-JP" dirty="0"/>
              <a:t>	20	</a:t>
            </a:r>
            <a:r>
              <a:rPr lang="en-US" altLang="ja-JP" dirty="0" smtClean="0"/>
              <a:t> 66.7</a:t>
            </a:r>
            <a:r>
              <a:rPr lang="ja-JP" altLang="en-US" dirty="0" smtClean="0"/>
              <a:t>　</a:t>
            </a:r>
            <a:r>
              <a:rPr lang="en-US" altLang="ja-JP" i="1" dirty="0" smtClean="0">
                <a:solidFill>
                  <a:srgbClr val="FF0000"/>
                </a:solidFill>
              </a:rPr>
              <a:t>p</a:t>
            </a:r>
            <a:r>
              <a:rPr lang="en-US" altLang="ja-JP" dirty="0" smtClean="0">
                <a:solidFill>
                  <a:srgbClr val="FF0000"/>
                </a:solidFill>
              </a:rPr>
              <a:t>&lt;.05</a:t>
            </a:r>
            <a:endParaRPr lang="en-US" altLang="ja-JP" dirty="0">
              <a:solidFill>
                <a:srgbClr val="FF0000"/>
              </a:solidFill>
            </a:endParaRPr>
          </a:p>
          <a:p>
            <a:pPr marL="0" indent="0">
              <a:buNone/>
            </a:pPr>
            <a:r>
              <a:rPr lang="ja-JP" altLang="en-US" dirty="0" smtClean="0"/>
              <a:t>　強制</a:t>
            </a:r>
            <a:r>
              <a:rPr lang="ja-JP" altLang="en-US" dirty="0"/>
              <a:t>	</a:t>
            </a:r>
            <a:r>
              <a:rPr lang="en-US" altLang="ja-JP" dirty="0"/>
              <a:t>7	23.3	</a:t>
            </a:r>
            <a:r>
              <a:rPr lang="en-US" altLang="ja-JP" dirty="0" smtClean="0">
                <a:solidFill>
                  <a:schemeClr val="bg2">
                    <a:lumMod val="50000"/>
                  </a:schemeClr>
                </a:solidFill>
              </a:rPr>
              <a:t>&gt;</a:t>
            </a:r>
            <a:r>
              <a:rPr lang="en-US" altLang="ja-JP" dirty="0" smtClean="0"/>
              <a:t>	</a:t>
            </a:r>
            <a:r>
              <a:rPr lang="ja-JP" altLang="en-US" dirty="0" smtClean="0"/>
              <a:t>　</a:t>
            </a:r>
            <a:r>
              <a:rPr lang="en-US" altLang="ja-JP" dirty="0" smtClean="0"/>
              <a:t>3</a:t>
            </a:r>
            <a:r>
              <a:rPr lang="en-US" altLang="ja-JP" dirty="0"/>
              <a:t>	</a:t>
            </a:r>
            <a:r>
              <a:rPr lang="en-US" altLang="ja-JP" dirty="0" smtClean="0"/>
              <a:t> 10.0</a:t>
            </a:r>
            <a:endParaRPr lang="en-US" altLang="ja-JP" dirty="0"/>
          </a:p>
          <a:p>
            <a:pPr marL="0" indent="0">
              <a:buNone/>
            </a:pPr>
            <a:r>
              <a:rPr lang="ja-JP" altLang="en-US" dirty="0" smtClean="0"/>
              <a:t>　譲歩</a:t>
            </a:r>
            <a:r>
              <a:rPr lang="ja-JP" altLang="en-US" dirty="0"/>
              <a:t>	</a:t>
            </a:r>
            <a:r>
              <a:rPr lang="en-US" altLang="ja-JP" dirty="0"/>
              <a:t>8	26.7	</a:t>
            </a:r>
            <a:r>
              <a:rPr lang="en-US" altLang="ja-JP" dirty="0" smtClean="0">
                <a:solidFill>
                  <a:schemeClr val="bg2">
                    <a:lumMod val="50000"/>
                  </a:schemeClr>
                </a:solidFill>
              </a:rPr>
              <a:t>&gt;</a:t>
            </a:r>
            <a:r>
              <a:rPr lang="en-US" altLang="ja-JP" dirty="0" smtClean="0"/>
              <a:t>	</a:t>
            </a:r>
            <a:r>
              <a:rPr lang="ja-JP" altLang="en-US" dirty="0" smtClean="0"/>
              <a:t>　</a:t>
            </a:r>
            <a:r>
              <a:rPr lang="en-US" altLang="ja-JP" dirty="0" smtClean="0"/>
              <a:t>5</a:t>
            </a:r>
            <a:r>
              <a:rPr lang="en-US" altLang="ja-JP" dirty="0"/>
              <a:t>	</a:t>
            </a:r>
            <a:r>
              <a:rPr lang="en-US" altLang="ja-JP" dirty="0" smtClean="0"/>
              <a:t> 16.7</a:t>
            </a:r>
            <a:endParaRPr lang="en-US" altLang="ja-JP" dirty="0"/>
          </a:p>
          <a:p>
            <a:pPr marL="0" indent="0">
              <a:buNone/>
            </a:pPr>
            <a:r>
              <a:rPr lang="ja-JP" altLang="en-US" dirty="0" smtClean="0"/>
              <a:t>　回避</a:t>
            </a:r>
            <a:r>
              <a:rPr lang="ja-JP" altLang="en-US" dirty="0"/>
              <a:t>	</a:t>
            </a:r>
            <a:r>
              <a:rPr lang="en-US" altLang="ja-JP" dirty="0"/>
              <a:t>6	20.0	</a:t>
            </a:r>
            <a:r>
              <a:rPr lang="en-US" altLang="ja-JP" dirty="0" smtClean="0">
                <a:solidFill>
                  <a:schemeClr val="bg2">
                    <a:lumMod val="50000"/>
                  </a:schemeClr>
                </a:solidFill>
              </a:rPr>
              <a:t>&gt;</a:t>
            </a:r>
            <a:r>
              <a:rPr lang="en-US" altLang="ja-JP" dirty="0" smtClean="0"/>
              <a:t>	</a:t>
            </a:r>
            <a:r>
              <a:rPr lang="ja-JP" altLang="en-US" dirty="0" smtClean="0"/>
              <a:t>　</a:t>
            </a:r>
            <a:r>
              <a:rPr lang="en-US" altLang="ja-JP" dirty="0" smtClean="0"/>
              <a:t>2</a:t>
            </a:r>
            <a:r>
              <a:rPr lang="ja-JP" altLang="en-US" dirty="0" smtClean="0"/>
              <a:t>　　  </a:t>
            </a:r>
            <a:r>
              <a:rPr lang="en-US" altLang="ja-JP" dirty="0" smtClean="0"/>
              <a:t>6.7</a:t>
            </a:r>
            <a:endParaRPr lang="en-US" altLang="ja-JP" dirty="0"/>
          </a:p>
          <a:p>
            <a:pPr marL="0" indent="0">
              <a:buNone/>
            </a:pPr>
            <a:r>
              <a:rPr lang="ja-JP" altLang="en-US" dirty="0" smtClean="0"/>
              <a:t>　合計      </a:t>
            </a:r>
            <a:r>
              <a:rPr lang="en-US" altLang="ja-JP" dirty="0" smtClean="0"/>
              <a:t>30      100.0</a:t>
            </a:r>
            <a:r>
              <a:rPr lang="en-US" altLang="ja-JP" dirty="0"/>
              <a:t>	</a:t>
            </a:r>
            <a:r>
              <a:rPr lang="en-US" altLang="ja-JP" dirty="0" smtClean="0"/>
              <a:t>           30   100.0</a:t>
            </a:r>
            <a:endParaRPr lang="en-US" altLang="ja-JP" dirty="0"/>
          </a:p>
          <a:p>
            <a:endParaRPr kumimoji="1" lang="ja-JP" altLang="en-US" dirty="0"/>
          </a:p>
        </p:txBody>
      </p:sp>
      <p:cxnSp>
        <p:nvCxnSpPr>
          <p:cNvPr id="12" name="直線コネクタ 11"/>
          <p:cNvCxnSpPr/>
          <p:nvPr/>
        </p:nvCxnSpPr>
        <p:spPr>
          <a:xfrm>
            <a:off x="691952" y="1340768"/>
            <a:ext cx="705678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a:off x="691952" y="5229200"/>
            <a:ext cx="705678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2420144" y="2204864"/>
            <a:ext cx="5328592" cy="0"/>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691952" y="2852936"/>
            <a:ext cx="705678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直線コネクタ 27"/>
          <p:cNvCxnSpPr/>
          <p:nvPr/>
        </p:nvCxnSpPr>
        <p:spPr>
          <a:xfrm>
            <a:off x="691952" y="5877272"/>
            <a:ext cx="7056784" cy="0"/>
          </a:xfrm>
          <a:prstGeom prst="line">
            <a:avLst/>
          </a:prstGeom>
          <a:ln w="28575"/>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69B10AA0-1683-4A80-B391-DB8C4AD898C6}" type="slidenum">
              <a:rPr kumimoji="1" lang="ja-JP" altLang="en-US" smtClean="0"/>
              <a:t>9</a:t>
            </a:fld>
            <a:endParaRPr kumimoji="1" lang="ja-JP" altLang="en-US"/>
          </a:p>
        </p:txBody>
      </p:sp>
    </p:spTree>
    <p:extLst>
      <p:ext uri="{BB962C8B-B14F-4D97-AF65-F5344CB8AC3E}">
        <p14:creationId xmlns:p14="http://schemas.microsoft.com/office/powerpoint/2010/main" val="372881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1400</Words>
  <Application>Microsoft Office PowerPoint</Application>
  <PresentationFormat>画面に合わせる (4:3)</PresentationFormat>
  <Paragraphs>94</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問題：アニメーションによるコンフリクト解決教育</vt:lpstr>
      <vt:lpstr>目的：コンフリクト対処スタイルの変化によるプログラムの評価</vt:lpstr>
      <vt:lpstr>方法：現職教員30名を対象</vt:lpstr>
      <vt:lpstr>教員免許状更新講習の1日の概要</vt:lpstr>
      <vt:lpstr>主要教材＝平和教育アニメーション 『みんながHappyになる方法』</vt:lpstr>
      <vt:lpstr>　質問紙</vt:lpstr>
      <vt:lpstr>結果１：分析枠組み</vt:lpstr>
      <vt:lpstr>表　コンフリクト対処スタイルの変化</vt:lpstr>
      <vt:lpstr>結果２：表の説明</vt:lpstr>
      <vt:lpstr>結果3：ポジティブな効果</vt:lpstr>
      <vt:lpstr>考察１：「統合」タイプの増加</vt:lpstr>
      <vt:lpstr>考察２：アニメ導入の効果</vt:lpstr>
      <vt:lpstr>考察３：アニメ教材の意義</vt:lpstr>
      <vt:lpstr>考察４：今後の介入研究</vt:lpstr>
      <vt:lpstr>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平和教育アニメ視聴による 現職教員のコンフリクト対処スタイルの変化に関する研究 平和教育アニメーション『みんながHappyになる方法』の効果と意義</dc:title>
  <dc:creator>SUGITa_a</dc:creator>
  <cp:lastModifiedBy>TAKEHIKO ITO</cp:lastModifiedBy>
  <cp:revision>37</cp:revision>
  <cp:lastPrinted>2013-03-13T08:06:06Z</cp:lastPrinted>
  <dcterms:created xsi:type="dcterms:W3CDTF">2013-03-13T02:14:27Z</dcterms:created>
  <dcterms:modified xsi:type="dcterms:W3CDTF">2015-07-01T04:48:16Z</dcterms:modified>
</cp:coreProperties>
</file>